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256" r:id="rId2"/>
    <p:sldId id="257" r:id="rId3"/>
    <p:sldId id="306" r:id="rId4"/>
    <p:sldId id="307" r:id="rId5"/>
    <p:sldId id="258" r:id="rId6"/>
    <p:sldId id="286" r:id="rId7"/>
    <p:sldId id="291" r:id="rId8"/>
    <p:sldId id="292" r:id="rId9"/>
    <p:sldId id="288" r:id="rId10"/>
    <p:sldId id="293" r:id="rId11"/>
    <p:sldId id="294" r:id="rId12"/>
    <p:sldId id="295" r:id="rId13"/>
    <p:sldId id="296" r:id="rId14"/>
    <p:sldId id="261" r:id="rId15"/>
    <p:sldId id="262" r:id="rId16"/>
    <p:sldId id="298" r:id="rId17"/>
    <p:sldId id="263" r:id="rId18"/>
    <p:sldId id="289" r:id="rId19"/>
    <p:sldId id="265" r:id="rId20"/>
    <p:sldId id="266" r:id="rId21"/>
    <p:sldId id="267" r:id="rId22"/>
    <p:sldId id="268" r:id="rId23"/>
    <p:sldId id="269" r:id="rId24"/>
    <p:sldId id="270" r:id="rId25"/>
    <p:sldId id="271" r:id="rId26"/>
    <p:sldId id="272" r:id="rId27"/>
    <p:sldId id="297" r:id="rId28"/>
    <p:sldId id="273" r:id="rId29"/>
    <p:sldId id="274" r:id="rId30"/>
    <p:sldId id="301" r:id="rId31"/>
    <p:sldId id="275" r:id="rId32"/>
    <p:sldId id="305" r:id="rId33"/>
    <p:sldId id="276" r:id="rId34"/>
    <p:sldId id="277" r:id="rId35"/>
    <p:sldId id="278" r:id="rId36"/>
    <p:sldId id="279" r:id="rId37"/>
    <p:sldId id="303" r:id="rId38"/>
    <p:sldId id="280" r:id="rId39"/>
    <p:sldId id="281" r:id="rId40"/>
    <p:sldId id="282" r:id="rId41"/>
    <p:sldId id="299" r:id="rId42"/>
    <p:sldId id="300" r:id="rId43"/>
    <p:sldId id="304" r:id="rId44"/>
    <p:sldId id="283" r:id="rId45"/>
    <p:sldId id="284" r:id="rId46"/>
    <p:sldId id="290" r:id="rId47"/>
    <p:sldId id="285" r:id="rId48"/>
    <p:sldId id="302" r:id="rId49"/>
  </p:sldIdLst>
  <p:sldSz cx="9144000" cy="6858000" type="screen4x3"/>
  <p:notesSz cx="6858000" cy="9144000"/>
  <p:defaultTextStyle>
    <a:defPPr>
      <a:defRPr lang="en-US"/>
    </a:defPPr>
    <a:lvl1pPr algn="l" rtl="0" eaLnBrk="0" fontAlgn="base" hangingPunct="0">
      <a:spcBef>
        <a:spcPct val="0"/>
      </a:spcBef>
      <a:spcAft>
        <a:spcPct val="0"/>
      </a:spcAft>
      <a:defRPr sz="1600" kern="1200">
        <a:solidFill>
          <a:schemeClr val="accent2"/>
        </a:solidFill>
        <a:latin typeface="Arial" pitchFamily="34" charset="0"/>
        <a:ea typeface="+mn-ea"/>
        <a:cs typeface="+mn-cs"/>
      </a:defRPr>
    </a:lvl1pPr>
    <a:lvl2pPr marL="457200" algn="l" rtl="0" eaLnBrk="0" fontAlgn="base" hangingPunct="0">
      <a:spcBef>
        <a:spcPct val="0"/>
      </a:spcBef>
      <a:spcAft>
        <a:spcPct val="0"/>
      </a:spcAft>
      <a:defRPr sz="1600" kern="1200">
        <a:solidFill>
          <a:schemeClr val="accent2"/>
        </a:solidFill>
        <a:latin typeface="Arial" pitchFamily="34" charset="0"/>
        <a:ea typeface="+mn-ea"/>
        <a:cs typeface="+mn-cs"/>
      </a:defRPr>
    </a:lvl2pPr>
    <a:lvl3pPr marL="914400" algn="l" rtl="0" eaLnBrk="0" fontAlgn="base" hangingPunct="0">
      <a:spcBef>
        <a:spcPct val="0"/>
      </a:spcBef>
      <a:spcAft>
        <a:spcPct val="0"/>
      </a:spcAft>
      <a:defRPr sz="1600" kern="1200">
        <a:solidFill>
          <a:schemeClr val="accent2"/>
        </a:solidFill>
        <a:latin typeface="Arial" pitchFamily="34" charset="0"/>
        <a:ea typeface="+mn-ea"/>
        <a:cs typeface="+mn-cs"/>
      </a:defRPr>
    </a:lvl3pPr>
    <a:lvl4pPr marL="1371600" algn="l" rtl="0" eaLnBrk="0" fontAlgn="base" hangingPunct="0">
      <a:spcBef>
        <a:spcPct val="0"/>
      </a:spcBef>
      <a:spcAft>
        <a:spcPct val="0"/>
      </a:spcAft>
      <a:defRPr sz="1600" kern="1200">
        <a:solidFill>
          <a:schemeClr val="accent2"/>
        </a:solidFill>
        <a:latin typeface="Arial" pitchFamily="34" charset="0"/>
        <a:ea typeface="+mn-ea"/>
        <a:cs typeface="+mn-cs"/>
      </a:defRPr>
    </a:lvl4pPr>
    <a:lvl5pPr marL="1828800" algn="l" rtl="0" eaLnBrk="0" fontAlgn="base" hangingPunct="0">
      <a:spcBef>
        <a:spcPct val="0"/>
      </a:spcBef>
      <a:spcAft>
        <a:spcPct val="0"/>
      </a:spcAft>
      <a:defRPr sz="1600" kern="1200">
        <a:solidFill>
          <a:schemeClr val="accent2"/>
        </a:solidFill>
        <a:latin typeface="Arial" pitchFamily="34" charset="0"/>
        <a:ea typeface="+mn-ea"/>
        <a:cs typeface="+mn-cs"/>
      </a:defRPr>
    </a:lvl5pPr>
    <a:lvl6pPr marL="2286000" algn="l" defTabSz="914400" rtl="0" eaLnBrk="1" latinLnBrk="0" hangingPunct="1">
      <a:defRPr sz="1600" kern="1200">
        <a:solidFill>
          <a:schemeClr val="accent2"/>
        </a:solidFill>
        <a:latin typeface="Arial" pitchFamily="34" charset="0"/>
        <a:ea typeface="+mn-ea"/>
        <a:cs typeface="+mn-cs"/>
      </a:defRPr>
    </a:lvl6pPr>
    <a:lvl7pPr marL="2743200" algn="l" defTabSz="914400" rtl="0" eaLnBrk="1" latinLnBrk="0" hangingPunct="1">
      <a:defRPr sz="1600" kern="1200">
        <a:solidFill>
          <a:schemeClr val="accent2"/>
        </a:solidFill>
        <a:latin typeface="Arial" pitchFamily="34" charset="0"/>
        <a:ea typeface="+mn-ea"/>
        <a:cs typeface="+mn-cs"/>
      </a:defRPr>
    </a:lvl7pPr>
    <a:lvl8pPr marL="3200400" algn="l" defTabSz="914400" rtl="0" eaLnBrk="1" latinLnBrk="0" hangingPunct="1">
      <a:defRPr sz="1600" kern="1200">
        <a:solidFill>
          <a:schemeClr val="accent2"/>
        </a:solidFill>
        <a:latin typeface="Arial" pitchFamily="34" charset="0"/>
        <a:ea typeface="+mn-ea"/>
        <a:cs typeface="+mn-cs"/>
      </a:defRPr>
    </a:lvl8pPr>
    <a:lvl9pPr marL="3657600" algn="l" defTabSz="914400" rtl="0" eaLnBrk="1" latinLnBrk="0" hangingPunct="1">
      <a:defRPr sz="1600" kern="1200">
        <a:solidFill>
          <a:schemeClr val="accent2"/>
        </a:solidFill>
        <a:latin typeface="Arial"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0087"/>
    <a:srgbClr val="FFFF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2787"/>
    <p:restoredTop sz="90929"/>
  </p:normalViewPr>
  <p:slideViewPr>
    <p:cSldViewPr>
      <p:cViewPr varScale="1">
        <p:scale>
          <a:sx n="68" d="100"/>
          <a:sy n="68" d="100"/>
        </p:scale>
        <p:origin x="804" y="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4D25412-3FC6-4221-9682-3A4F1D0C0A5F}"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29A05DE-CE5C-4386-BC61-C86EDEEA9951}"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8E39006-E60B-4721-8C28-CAA59142ED9C}"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858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685800" y="4114800"/>
            <a:ext cx="77724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685800" y="6248400"/>
            <a:ext cx="1905000" cy="457200"/>
          </a:xfrm>
        </p:spPr>
        <p:txBody>
          <a:bodyPr/>
          <a:lstStyle>
            <a:lvl1pPr>
              <a:defRPr/>
            </a:lvl1pPr>
          </a:lstStyle>
          <a:p>
            <a:endParaRPr lang="en-US"/>
          </a:p>
        </p:txBody>
      </p:sp>
      <p:sp>
        <p:nvSpPr>
          <p:cNvPr id="7" name="Footer Placeholder 6"/>
          <p:cNvSpPr>
            <a:spLocks noGrp="1"/>
          </p:cNvSpPr>
          <p:nvPr>
            <p:ph type="ftr" sz="quarter" idx="11"/>
          </p:nvPr>
        </p:nvSpPr>
        <p:spPr>
          <a:xfrm>
            <a:off x="3124200" y="6248400"/>
            <a:ext cx="2895600" cy="457200"/>
          </a:xfrm>
        </p:spPr>
        <p:txBody>
          <a:bodyPr/>
          <a:lstStyle>
            <a:lvl1pPr>
              <a:defRPr/>
            </a:lvl1pPr>
          </a:lstStyle>
          <a:p>
            <a:endParaRPr lang="en-US"/>
          </a:p>
        </p:txBody>
      </p:sp>
      <p:sp>
        <p:nvSpPr>
          <p:cNvPr id="8" name="Slide Number Placeholder 7"/>
          <p:cNvSpPr>
            <a:spLocks noGrp="1"/>
          </p:cNvSpPr>
          <p:nvPr>
            <p:ph type="sldNum" sz="quarter" idx="12"/>
          </p:nvPr>
        </p:nvSpPr>
        <p:spPr>
          <a:xfrm>
            <a:off x="6553200" y="6248400"/>
            <a:ext cx="1905000" cy="457200"/>
          </a:xfrm>
        </p:spPr>
        <p:txBody>
          <a:bodyPr/>
          <a:lstStyle>
            <a:lvl1pPr>
              <a:defRPr/>
            </a:lvl1pPr>
          </a:lstStyle>
          <a:p>
            <a:fld id="{0EC19342-97D4-458F-B43A-2F962A59AA58}"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A5D7993-F0EF-4501-A9A8-A9F96718BE80}"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D0CF04E-B909-4877-8E94-30B04C259596}"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28570BB-33A0-456C-A1DB-72E829EAA086}"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2CC64887-49CB-4D7B-B7B0-CD93B2C1BADC}"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6FBC514D-1EC4-47DB-865B-DA98105AA4BA}"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6FCAD7C2-6A17-4355-A8C9-BB82B5525B72}"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EB83B2EC-963D-4904-884F-15DBA1B3E655}"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85399359-3060-4E61-B07C-6B98E53AB516}"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40087"/>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chemeClr val="tx1"/>
                </a:solidFill>
                <a:latin typeface="Times" pitchFamily="8" charset="0"/>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chemeClr val="tx1"/>
                </a:solidFill>
                <a:latin typeface="Times" pitchFamily="8" charset="0"/>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chemeClr val="tx1"/>
                </a:solidFill>
                <a:latin typeface="Times" pitchFamily="8" charset="0"/>
              </a:defRPr>
            </a:lvl1pPr>
          </a:lstStyle>
          <a:p>
            <a:fld id="{5BE4368F-34C0-4E85-9FF0-C028D22EE9C7}"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fontAlgn="base">
        <a:spcBef>
          <a:spcPct val="0"/>
        </a:spcBef>
        <a:spcAft>
          <a:spcPct val="0"/>
        </a:spcAft>
        <a:defRPr sz="4400">
          <a:solidFill>
            <a:srgbClr val="FFFF00"/>
          </a:solidFill>
          <a:latin typeface="+mj-lt"/>
          <a:ea typeface="+mj-ea"/>
          <a:cs typeface="+mj-cs"/>
        </a:defRPr>
      </a:lvl1pPr>
      <a:lvl2pPr algn="ctr" rtl="0" fontAlgn="base">
        <a:spcBef>
          <a:spcPct val="0"/>
        </a:spcBef>
        <a:spcAft>
          <a:spcPct val="0"/>
        </a:spcAft>
        <a:defRPr sz="4400">
          <a:solidFill>
            <a:srgbClr val="FFFF00"/>
          </a:solidFill>
          <a:latin typeface="Arial" pitchFamily="34" charset="0"/>
        </a:defRPr>
      </a:lvl2pPr>
      <a:lvl3pPr algn="ctr" rtl="0" fontAlgn="base">
        <a:spcBef>
          <a:spcPct val="0"/>
        </a:spcBef>
        <a:spcAft>
          <a:spcPct val="0"/>
        </a:spcAft>
        <a:defRPr sz="4400">
          <a:solidFill>
            <a:srgbClr val="FFFF00"/>
          </a:solidFill>
          <a:latin typeface="Arial" pitchFamily="34" charset="0"/>
        </a:defRPr>
      </a:lvl3pPr>
      <a:lvl4pPr algn="ctr" rtl="0" fontAlgn="base">
        <a:spcBef>
          <a:spcPct val="0"/>
        </a:spcBef>
        <a:spcAft>
          <a:spcPct val="0"/>
        </a:spcAft>
        <a:defRPr sz="4400">
          <a:solidFill>
            <a:srgbClr val="FFFF00"/>
          </a:solidFill>
          <a:latin typeface="Arial" pitchFamily="34" charset="0"/>
        </a:defRPr>
      </a:lvl4pPr>
      <a:lvl5pPr algn="ctr" rtl="0" fontAlgn="base">
        <a:spcBef>
          <a:spcPct val="0"/>
        </a:spcBef>
        <a:spcAft>
          <a:spcPct val="0"/>
        </a:spcAft>
        <a:defRPr sz="4400">
          <a:solidFill>
            <a:srgbClr val="FFFF00"/>
          </a:solidFill>
          <a:latin typeface="Arial" pitchFamily="34" charset="0"/>
        </a:defRPr>
      </a:lvl5pPr>
      <a:lvl6pPr marL="457200" algn="ctr" rtl="0" fontAlgn="base">
        <a:spcBef>
          <a:spcPct val="0"/>
        </a:spcBef>
        <a:spcAft>
          <a:spcPct val="0"/>
        </a:spcAft>
        <a:defRPr sz="4400">
          <a:solidFill>
            <a:srgbClr val="FFFF00"/>
          </a:solidFill>
          <a:latin typeface="Arial" pitchFamily="34" charset="0"/>
        </a:defRPr>
      </a:lvl6pPr>
      <a:lvl7pPr marL="914400" algn="ctr" rtl="0" fontAlgn="base">
        <a:spcBef>
          <a:spcPct val="0"/>
        </a:spcBef>
        <a:spcAft>
          <a:spcPct val="0"/>
        </a:spcAft>
        <a:defRPr sz="4400">
          <a:solidFill>
            <a:srgbClr val="FFFF00"/>
          </a:solidFill>
          <a:latin typeface="Arial" pitchFamily="34" charset="0"/>
        </a:defRPr>
      </a:lvl7pPr>
      <a:lvl8pPr marL="1371600" algn="ctr" rtl="0" fontAlgn="base">
        <a:spcBef>
          <a:spcPct val="0"/>
        </a:spcBef>
        <a:spcAft>
          <a:spcPct val="0"/>
        </a:spcAft>
        <a:defRPr sz="4400">
          <a:solidFill>
            <a:srgbClr val="FFFF00"/>
          </a:solidFill>
          <a:latin typeface="Arial" pitchFamily="34" charset="0"/>
        </a:defRPr>
      </a:lvl8pPr>
      <a:lvl9pPr marL="1828800" algn="ctr" rtl="0" fontAlgn="base">
        <a:spcBef>
          <a:spcPct val="0"/>
        </a:spcBef>
        <a:spcAft>
          <a:spcPct val="0"/>
        </a:spcAft>
        <a:defRPr sz="4400">
          <a:solidFill>
            <a:srgbClr val="FFFF00"/>
          </a:solidFill>
          <a:latin typeface="Arial" pitchFamily="34" charset="0"/>
        </a:defRPr>
      </a:lvl9pPr>
    </p:titleStyle>
    <p:bodyStyle>
      <a:lvl1pPr marL="342900" indent="-342900" algn="l" rtl="0" fontAlgn="base">
        <a:spcBef>
          <a:spcPct val="20000"/>
        </a:spcBef>
        <a:spcAft>
          <a:spcPct val="0"/>
        </a:spcAft>
        <a:buChar char="•"/>
        <a:defRPr sz="3200">
          <a:solidFill>
            <a:schemeClr val="bg1"/>
          </a:solidFill>
          <a:latin typeface="+mn-lt"/>
          <a:ea typeface="+mn-ea"/>
          <a:cs typeface="+mn-cs"/>
        </a:defRPr>
      </a:lvl1pPr>
      <a:lvl2pPr marL="742950" indent="-285750" algn="l" rtl="0" fontAlgn="base">
        <a:spcBef>
          <a:spcPct val="20000"/>
        </a:spcBef>
        <a:spcAft>
          <a:spcPct val="0"/>
        </a:spcAft>
        <a:buChar char="–"/>
        <a:defRPr sz="2800">
          <a:solidFill>
            <a:schemeClr val="bg1"/>
          </a:solidFill>
          <a:latin typeface="+mn-lt"/>
        </a:defRPr>
      </a:lvl2pPr>
      <a:lvl3pPr marL="1143000" indent="-228600" algn="l" rtl="0" fontAlgn="base">
        <a:spcBef>
          <a:spcPct val="20000"/>
        </a:spcBef>
        <a:spcAft>
          <a:spcPct val="0"/>
        </a:spcAft>
        <a:buChar char="•"/>
        <a:defRPr sz="2400">
          <a:solidFill>
            <a:schemeClr val="bg1"/>
          </a:solidFill>
          <a:latin typeface="+mn-lt"/>
        </a:defRPr>
      </a:lvl3pPr>
      <a:lvl4pPr marL="1600200" indent="-228600" algn="l" rtl="0" fontAlgn="base">
        <a:spcBef>
          <a:spcPct val="20000"/>
        </a:spcBef>
        <a:spcAft>
          <a:spcPct val="0"/>
        </a:spcAft>
        <a:buChar char="–"/>
        <a:defRPr sz="2000">
          <a:solidFill>
            <a:schemeClr val="bg1"/>
          </a:solidFill>
          <a:latin typeface="+mn-lt"/>
        </a:defRPr>
      </a:lvl4pPr>
      <a:lvl5pPr marL="2057400" indent="-228600" algn="l" rtl="0" fontAlgn="base">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5800" y="914400"/>
            <a:ext cx="7772400" cy="838200"/>
          </a:xfrm>
        </p:spPr>
        <p:txBody>
          <a:bodyPr/>
          <a:lstStyle/>
          <a:p>
            <a:r>
              <a:rPr lang="en-US" sz="4800" i="1">
                <a:solidFill>
                  <a:schemeClr val="bg1"/>
                </a:solidFill>
              </a:rPr>
              <a:t>Chapter Two</a:t>
            </a:r>
            <a:endParaRPr lang="en-US" sz="4000" i="1" u="sng"/>
          </a:p>
        </p:txBody>
      </p:sp>
      <p:sp>
        <p:nvSpPr>
          <p:cNvPr id="2051" name="Rectangle 3"/>
          <p:cNvSpPr>
            <a:spLocks noGrp="1" noChangeArrowheads="1"/>
          </p:cNvSpPr>
          <p:nvPr>
            <p:ph type="subTitle" idx="1"/>
          </p:nvPr>
        </p:nvSpPr>
        <p:spPr>
          <a:xfrm>
            <a:off x="1295400" y="2286000"/>
            <a:ext cx="6400800" cy="1295400"/>
          </a:xfrm>
        </p:spPr>
        <p:txBody>
          <a:bodyPr/>
          <a:lstStyle/>
          <a:p>
            <a:r>
              <a:rPr lang="en-US" sz="7200">
                <a:solidFill>
                  <a:srgbClr val="FFFF00"/>
                </a:solidFill>
              </a:rPr>
              <a:t>Population</a:t>
            </a:r>
            <a:endParaRPr lang="en-US" sz="720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685800" y="304800"/>
            <a:ext cx="7772400" cy="838200"/>
          </a:xfrm>
        </p:spPr>
        <p:txBody>
          <a:bodyPr/>
          <a:lstStyle/>
          <a:p>
            <a:r>
              <a:rPr lang="en-US"/>
              <a:t>Ecumene, </a:t>
            </a:r>
            <a:r>
              <a:rPr lang="en-US" sz="3800"/>
              <a:t>5000 B.C.</a:t>
            </a:r>
            <a:endParaRPr lang="en-US"/>
          </a:p>
        </p:txBody>
      </p:sp>
      <p:pic>
        <p:nvPicPr>
          <p:cNvPr id="40964" name="Picture 4"/>
          <p:cNvPicPr>
            <a:picLocks noGrp="1" noChangeAspect="1" noChangeArrowheads="1"/>
          </p:cNvPicPr>
          <p:nvPr>
            <p:ph idx="1"/>
          </p:nvPr>
        </p:nvPicPr>
        <p:blipFill>
          <a:blip r:embed="rId2" cstate="print"/>
          <a:srcRect/>
          <a:stretch>
            <a:fillRect/>
          </a:stretch>
        </p:blipFill>
        <p:spPr>
          <a:xfrm>
            <a:off x="1447800" y="1371600"/>
            <a:ext cx="6096000" cy="4968875"/>
          </a:xfr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685800" y="228600"/>
            <a:ext cx="7772400" cy="914400"/>
          </a:xfrm>
        </p:spPr>
        <p:txBody>
          <a:bodyPr/>
          <a:lstStyle/>
          <a:p>
            <a:r>
              <a:rPr lang="en-US"/>
              <a:t>Ecumene, </a:t>
            </a:r>
            <a:r>
              <a:rPr lang="en-US" sz="3800"/>
              <a:t>A.D. 1</a:t>
            </a:r>
          </a:p>
        </p:txBody>
      </p:sp>
      <p:pic>
        <p:nvPicPr>
          <p:cNvPr id="41988" name="Picture 4"/>
          <p:cNvPicPr>
            <a:picLocks noGrp="1" noChangeAspect="1" noChangeArrowheads="1"/>
          </p:cNvPicPr>
          <p:nvPr>
            <p:ph idx="1"/>
          </p:nvPr>
        </p:nvPicPr>
        <p:blipFill>
          <a:blip r:embed="rId2" cstate="print"/>
          <a:srcRect/>
          <a:stretch>
            <a:fillRect/>
          </a:stretch>
        </p:blipFill>
        <p:spPr>
          <a:xfrm>
            <a:off x="1524000" y="1447800"/>
            <a:ext cx="6096000" cy="4970463"/>
          </a:xfr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685800" y="381000"/>
            <a:ext cx="7772400" cy="838200"/>
          </a:xfrm>
        </p:spPr>
        <p:txBody>
          <a:bodyPr/>
          <a:lstStyle/>
          <a:p>
            <a:r>
              <a:rPr lang="en-US"/>
              <a:t>Ecumene, </a:t>
            </a:r>
            <a:r>
              <a:rPr lang="en-US" sz="3600"/>
              <a:t>A.D.1500</a:t>
            </a:r>
            <a:endParaRPr lang="en-US" sz="3800"/>
          </a:p>
        </p:txBody>
      </p:sp>
      <p:pic>
        <p:nvPicPr>
          <p:cNvPr id="43012" name="Picture 4"/>
          <p:cNvPicPr>
            <a:picLocks noGrp="1" noChangeAspect="1" noChangeArrowheads="1"/>
          </p:cNvPicPr>
          <p:nvPr>
            <p:ph idx="1"/>
          </p:nvPr>
        </p:nvPicPr>
        <p:blipFill>
          <a:blip r:embed="rId2" cstate="print"/>
          <a:srcRect/>
          <a:stretch>
            <a:fillRect/>
          </a:stretch>
        </p:blipFill>
        <p:spPr>
          <a:xfrm>
            <a:off x="1371600" y="1446213"/>
            <a:ext cx="6172200" cy="5030787"/>
          </a:xfr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685800" y="457200"/>
            <a:ext cx="7772400" cy="762000"/>
          </a:xfrm>
        </p:spPr>
        <p:txBody>
          <a:bodyPr/>
          <a:lstStyle/>
          <a:p>
            <a:r>
              <a:rPr lang="en-US"/>
              <a:t>Ecumene, </a:t>
            </a:r>
            <a:r>
              <a:rPr lang="en-US" sz="3600"/>
              <a:t>A.D.1900</a:t>
            </a:r>
          </a:p>
        </p:txBody>
      </p:sp>
      <p:pic>
        <p:nvPicPr>
          <p:cNvPr id="44036" name="Picture 4"/>
          <p:cNvPicPr>
            <a:picLocks noGrp="1" noChangeAspect="1" noChangeArrowheads="1"/>
          </p:cNvPicPr>
          <p:nvPr>
            <p:ph idx="1"/>
          </p:nvPr>
        </p:nvPicPr>
        <p:blipFill>
          <a:blip r:embed="rId2" cstate="print"/>
          <a:srcRect/>
          <a:stretch>
            <a:fillRect/>
          </a:stretch>
        </p:blipFill>
        <p:spPr>
          <a:xfrm>
            <a:off x="1600200" y="1492250"/>
            <a:ext cx="6019800" cy="4908550"/>
          </a:xfr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685800" y="304800"/>
            <a:ext cx="8001000" cy="762000"/>
          </a:xfrm>
        </p:spPr>
        <p:txBody>
          <a:bodyPr/>
          <a:lstStyle/>
          <a:p>
            <a:r>
              <a:rPr lang="en-US"/>
              <a:t>Arithmetic Population Density</a:t>
            </a:r>
            <a:endParaRPr lang="en-US" sz="4000" u="sng"/>
          </a:p>
        </p:txBody>
      </p:sp>
      <p:sp>
        <p:nvSpPr>
          <p:cNvPr id="7173" name="Text Box 5"/>
          <p:cNvSpPr txBox="1">
            <a:spLocks noChangeArrowheads="1"/>
          </p:cNvSpPr>
          <p:nvPr/>
        </p:nvSpPr>
        <p:spPr bwMode="auto">
          <a:xfrm>
            <a:off x="685800" y="5943600"/>
            <a:ext cx="7804150" cy="581025"/>
          </a:xfrm>
          <a:prstGeom prst="rect">
            <a:avLst/>
          </a:prstGeom>
          <a:noFill/>
          <a:ln w="9525">
            <a:noFill/>
            <a:miter lim="800000"/>
            <a:headEnd/>
            <a:tailEnd/>
          </a:ln>
          <a:effectLst/>
        </p:spPr>
        <p:txBody>
          <a:bodyPr>
            <a:spAutoFit/>
          </a:bodyPr>
          <a:lstStyle/>
          <a:p>
            <a:pPr marL="915988" indent="-915988"/>
            <a:r>
              <a:rPr lang="en-US">
                <a:solidFill>
                  <a:schemeClr val="bg1"/>
                </a:solidFill>
              </a:rPr>
              <a:t>Fig. 2-4:  Arithmetic population density is the number of people per total land area.  The highest densities are found in parts of Asia and Europe.</a:t>
            </a:r>
            <a:r>
              <a:rPr lang="en-US">
                <a:solidFill>
                  <a:schemeClr val="bg1"/>
                </a:solidFill>
                <a:latin typeface="Times" pitchFamily="8" charset="0"/>
              </a:rPr>
              <a:t> </a:t>
            </a:r>
            <a:endParaRPr lang="en-US" sz="1800">
              <a:solidFill>
                <a:schemeClr val="bg1"/>
              </a:solidFill>
              <a:latin typeface="Times" pitchFamily="8" charset="0"/>
            </a:endParaRPr>
          </a:p>
        </p:txBody>
      </p:sp>
      <p:pic>
        <p:nvPicPr>
          <p:cNvPr id="7179" name="Picture 11"/>
          <p:cNvPicPr>
            <a:picLocks noGrp="1" noChangeAspect="1" noChangeArrowheads="1"/>
          </p:cNvPicPr>
          <p:nvPr>
            <p:ph idx="1"/>
          </p:nvPr>
        </p:nvPicPr>
        <p:blipFill>
          <a:blip r:embed="rId2" cstate="print"/>
          <a:srcRect/>
          <a:stretch>
            <a:fillRect/>
          </a:stretch>
        </p:blipFill>
        <p:spPr>
          <a:xfrm>
            <a:off x="685800" y="1312863"/>
            <a:ext cx="7696200" cy="4402137"/>
          </a:xfr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685800" y="152400"/>
            <a:ext cx="7772400" cy="838200"/>
          </a:xfrm>
        </p:spPr>
        <p:txBody>
          <a:bodyPr/>
          <a:lstStyle/>
          <a:p>
            <a:r>
              <a:rPr lang="en-US"/>
              <a:t>Physiological Density</a:t>
            </a:r>
          </a:p>
        </p:txBody>
      </p:sp>
      <p:sp>
        <p:nvSpPr>
          <p:cNvPr id="8197" name="Text Box 5"/>
          <p:cNvSpPr txBox="1">
            <a:spLocks noChangeArrowheads="1"/>
          </p:cNvSpPr>
          <p:nvPr/>
        </p:nvSpPr>
        <p:spPr bwMode="auto">
          <a:xfrm>
            <a:off x="914400" y="5791200"/>
            <a:ext cx="7175500" cy="777875"/>
          </a:xfrm>
          <a:prstGeom prst="rect">
            <a:avLst/>
          </a:prstGeom>
          <a:noFill/>
          <a:ln w="9525">
            <a:noFill/>
            <a:miter lim="800000"/>
            <a:headEnd/>
            <a:tailEnd/>
          </a:ln>
          <a:effectLst/>
        </p:spPr>
        <p:txBody>
          <a:bodyPr>
            <a:spAutoFit/>
          </a:bodyPr>
          <a:lstStyle/>
          <a:p>
            <a:pPr marL="915988" indent="-915988"/>
            <a:r>
              <a:rPr lang="en-US" sz="1500">
                <a:solidFill>
                  <a:schemeClr val="bg1"/>
                </a:solidFill>
              </a:rPr>
              <a:t>Fig. 2-5:  Physiological density is the number of people per arable land area.  This is a good measure of the relation between population and agricultural resources in a society.</a:t>
            </a:r>
          </a:p>
        </p:txBody>
      </p:sp>
      <p:pic>
        <p:nvPicPr>
          <p:cNvPr id="8203" name="Picture 11"/>
          <p:cNvPicPr>
            <a:picLocks noGrp="1" noChangeAspect="1" noChangeArrowheads="1"/>
          </p:cNvPicPr>
          <p:nvPr>
            <p:ph idx="1"/>
          </p:nvPr>
        </p:nvPicPr>
        <p:blipFill>
          <a:blip r:embed="rId2" cstate="print"/>
          <a:srcRect/>
          <a:stretch>
            <a:fillRect/>
          </a:stretch>
        </p:blipFill>
        <p:spPr>
          <a:xfrm>
            <a:off x="838200" y="1216025"/>
            <a:ext cx="7467600" cy="4270375"/>
          </a:xfr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685800" y="609600"/>
            <a:ext cx="7772400" cy="990600"/>
          </a:xfrm>
        </p:spPr>
        <p:txBody>
          <a:bodyPr/>
          <a:lstStyle/>
          <a:p>
            <a:r>
              <a:rPr lang="en-US" sz="4000"/>
              <a:t>Measures of Population Density</a:t>
            </a:r>
            <a:endParaRPr lang="en-US"/>
          </a:p>
        </p:txBody>
      </p:sp>
      <p:pic>
        <p:nvPicPr>
          <p:cNvPr id="46084" name="Picture 4"/>
          <p:cNvPicPr>
            <a:picLocks noGrp="1" noChangeAspect="1" noChangeArrowheads="1"/>
          </p:cNvPicPr>
          <p:nvPr>
            <p:ph idx="1"/>
          </p:nvPr>
        </p:nvPicPr>
        <p:blipFill>
          <a:blip r:embed="rId2" cstate="print"/>
          <a:srcRect/>
          <a:stretch>
            <a:fillRect/>
          </a:stretch>
        </p:blipFill>
        <p:spPr>
          <a:xfrm>
            <a:off x="381000" y="2079625"/>
            <a:ext cx="8382000" cy="2492375"/>
          </a:xfr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685800" y="304800"/>
            <a:ext cx="7772400" cy="1524000"/>
          </a:xfrm>
        </p:spPr>
        <p:txBody>
          <a:bodyPr/>
          <a:lstStyle/>
          <a:p>
            <a:r>
              <a:rPr lang="en-US"/>
              <a:t>Distribution of World Population Growth</a:t>
            </a:r>
            <a:endParaRPr lang="en-US" u="sng"/>
          </a:p>
        </p:txBody>
      </p:sp>
      <p:sp>
        <p:nvSpPr>
          <p:cNvPr id="9219" name="Rectangle 3"/>
          <p:cNvSpPr>
            <a:spLocks noGrp="1" noChangeArrowheads="1"/>
          </p:cNvSpPr>
          <p:nvPr>
            <p:ph type="body" idx="1"/>
          </p:nvPr>
        </p:nvSpPr>
        <p:spPr>
          <a:xfrm>
            <a:off x="685800" y="2133600"/>
            <a:ext cx="7772400" cy="3429000"/>
          </a:xfrm>
        </p:spPr>
        <p:txBody>
          <a:bodyPr/>
          <a:lstStyle/>
          <a:p>
            <a:r>
              <a:rPr lang="en-US"/>
              <a:t>Natural Increase</a:t>
            </a:r>
          </a:p>
          <a:p>
            <a:r>
              <a:rPr lang="en-US"/>
              <a:t>Fertility</a:t>
            </a:r>
          </a:p>
          <a:p>
            <a:r>
              <a:rPr lang="en-US"/>
              <a:t>Mortality</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304800" y="228600"/>
            <a:ext cx="8458200" cy="1219200"/>
          </a:xfrm>
        </p:spPr>
        <p:txBody>
          <a:bodyPr/>
          <a:lstStyle/>
          <a:p>
            <a:r>
              <a:rPr lang="en-US"/>
              <a:t>World Population Growth</a:t>
            </a:r>
            <a:br>
              <a:rPr lang="en-US"/>
            </a:br>
            <a:r>
              <a:rPr lang="en-US" sz="4000" i="1"/>
              <a:t>1950 - 2005</a:t>
            </a:r>
            <a:endParaRPr lang="en-US" sz="3600" u="sng"/>
          </a:p>
        </p:txBody>
      </p:sp>
      <p:sp>
        <p:nvSpPr>
          <p:cNvPr id="35845" name="Text Box 5"/>
          <p:cNvSpPr txBox="1">
            <a:spLocks noChangeArrowheads="1"/>
          </p:cNvSpPr>
          <p:nvPr/>
        </p:nvSpPr>
        <p:spPr bwMode="auto">
          <a:xfrm>
            <a:off x="762000" y="5867400"/>
            <a:ext cx="7673975" cy="777875"/>
          </a:xfrm>
          <a:prstGeom prst="rect">
            <a:avLst/>
          </a:prstGeom>
          <a:noFill/>
          <a:ln w="9525">
            <a:noFill/>
            <a:miter lim="800000"/>
            <a:headEnd/>
            <a:tailEnd/>
          </a:ln>
          <a:effectLst/>
        </p:spPr>
        <p:txBody>
          <a:bodyPr>
            <a:spAutoFit/>
          </a:bodyPr>
          <a:lstStyle/>
          <a:p>
            <a:pPr marL="912813" indent="-912813">
              <a:spcBef>
                <a:spcPct val="50000"/>
              </a:spcBef>
            </a:pPr>
            <a:r>
              <a:rPr lang="en-US" sz="1500">
                <a:solidFill>
                  <a:schemeClr val="bg1"/>
                </a:solidFill>
              </a:rPr>
              <a:t>Fig. 2-6: Total world population increased from 2.5 to over 6 billion in slightly over 50 years. The natural increase rate peaked in the early 1960s and has declined since, but the number of people added each year did not peak until 1990.</a:t>
            </a:r>
            <a:endParaRPr lang="en-US" sz="1500"/>
          </a:p>
        </p:txBody>
      </p:sp>
      <p:pic>
        <p:nvPicPr>
          <p:cNvPr id="35851" name="Picture 11"/>
          <p:cNvPicPr>
            <a:picLocks noGrp="1" noChangeAspect="1" noChangeArrowheads="1"/>
          </p:cNvPicPr>
          <p:nvPr>
            <p:ph idx="1"/>
          </p:nvPr>
        </p:nvPicPr>
        <p:blipFill>
          <a:blip r:embed="rId2" cstate="print"/>
          <a:srcRect/>
          <a:stretch>
            <a:fillRect/>
          </a:stretch>
        </p:blipFill>
        <p:spPr>
          <a:xfrm>
            <a:off x="685800" y="1628775"/>
            <a:ext cx="7772400" cy="3857625"/>
          </a:xfr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685800" y="304800"/>
            <a:ext cx="7772400" cy="533400"/>
          </a:xfrm>
        </p:spPr>
        <p:txBody>
          <a:bodyPr/>
          <a:lstStyle/>
          <a:p>
            <a:r>
              <a:rPr lang="en-US"/>
              <a:t>Natural Increase Rates</a:t>
            </a:r>
          </a:p>
        </p:txBody>
      </p:sp>
      <p:sp>
        <p:nvSpPr>
          <p:cNvPr id="11269" name="Text Box 5"/>
          <p:cNvSpPr txBox="1">
            <a:spLocks noChangeArrowheads="1"/>
          </p:cNvSpPr>
          <p:nvPr/>
        </p:nvSpPr>
        <p:spPr bwMode="auto">
          <a:xfrm>
            <a:off x="609600" y="5562600"/>
            <a:ext cx="7708900" cy="1022350"/>
          </a:xfrm>
          <a:prstGeom prst="rect">
            <a:avLst/>
          </a:prstGeom>
          <a:noFill/>
          <a:ln w="9525">
            <a:noFill/>
            <a:miter lim="800000"/>
            <a:headEnd/>
            <a:tailEnd/>
          </a:ln>
          <a:effectLst/>
        </p:spPr>
        <p:txBody>
          <a:bodyPr>
            <a:spAutoFit/>
          </a:bodyPr>
          <a:lstStyle/>
          <a:p>
            <a:pPr marL="915988" indent="-915988"/>
            <a:r>
              <a:rPr lang="en-US" sz="1500">
                <a:solidFill>
                  <a:schemeClr val="bg1"/>
                </a:solidFill>
              </a:rPr>
              <a:t>Fig. 2-7:</a:t>
            </a:r>
            <a:r>
              <a:rPr lang="en-US">
                <a:solidFill>
                  <a:schemeClr val="bg1"/>
                </a:solidFill>
              </a:rPr>
              <a:t>  </a:t>
            </a:r>
            <a:r>
              <a:rPr lang="en-US" sz="1500">
                <a:solidFill>
                  <a:schemeClr val="bg1"/>
                </a:solidFill>
              </a:rPr>
              <a:t>The natural increase rate (NIR) is the percentage growth or decline in the population of a country per year (not including net migration).  Countries in Africa and Southwest Asia have the highest current rates, while Russia and some European countries have negative rates.</a:t>
            </a:r>
          </a:p>
        </p:txBody>
      </p:sp>
      <p:pic>
        <p:nvPicPr>
          <p:cNvPr id="11276" name="Picture 12"/>
          <p:cNvPicPr>
            <a:picLocks noGrp="1" noChangeAspect="1" noChangeArrowheads="1"/>
          </p:cNvPicPr>
          <p:nvPr>
            <p:ph idx="1"/>
          </p:nvPr>
        </p:nvPicPr>
        <p:blipFill>
          <a:blip r:embed="rId2" cstate="print"/>
          <a:srcRect/>
          <a:stretch>
            <a:fillRect/>
          </a:stretch>
        </p:blipFill>
        <p:spPr>
          <a:xfrm>
            <a:off x="838200" y="1141413"/>
            <a:ext cx="7467600" cy="4270375"/>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381000" y="228600"/>
            <a:ext cx="8382000" cy="990600"/>
          </a:xfrm>
        </p:spPr>
        <p:txBody>
          <a:bodyPr/>
          <a:lstStyle/>
          <a:p>
            <a:r>
              <a:rPr lang="en-US"/>
              <a:t>Distribution of World Population</a:t>
            </a:r>
          </a:p>
        </p:txBody>
      </p:sp>
      <p:sp>
        <p:nvSpPr>
          <p:cNvPr id="3075" name="Rectangle 3"/>
          <p:cNvSpPr>
            <a:spLocks noGrp="1" noChangeArrowheads="1"/>
          </p:cNvSpPr>
          <p:nvPr>
            <p:ph type="body" idx="1"/>
          </p:nvPr>
        </p:nvSpPr>
        <p:spPr>
          <a:xfrm>
            <a:off x="685800" y="1447800"/>
            <a:ext cx="7772400" cy="5105400"/>
          </a:xfrm>
        </p:spPr>
        <p:txBody>
          <a:bodyPr/>
          <a:lstStyle/>
          <a:p>
            <a:pPr>
              <a:tabLst>
                <a:tab pos="3662363" algn="l"/>
              </a:tabLst>
            </a:pPr>
            <a:r>
              <a:rPr lang="en-US" sz="2800" dirty="0"/>
              <a:t>Population concentrations</a:t>
            </a:r>
          </a:p>
          <a:p>
            <a:pPr lvl="1">
              <a:tabLst>
                <a:tab pos="3662363" algn="l"/>
              </a:tabLst>
            </a:pPr>
            <a:r>
              <a:rPr lang="en-US" sz="2400" i="1" dirty="0"/>
              <a:t>The four largest population clusters</a:t>
            </a:r>
          </a:p>
          <a:p>
            <a:pPr lvl="1">
              <a:tabLst>
                <a:tab pos="3662363" algn="l"/>
              </a:tabLst>
            </a:pPr>
            <a:r>
              <a:rPr lang="en-US" sz="2400" i="1" dirty="0"/>
              <a:t>Other population clusters</a:t>
            </a:r>
            <a:endParaRPr lang="en-US" sz="2400" dirty="0"/>
          </a:p>
          <a:p>
            <a:pPr>
              <a:tabLst>
                <a:tab pos="3662363" algn="l"/>
              </a:tabLst>
            </a:pPr>
            <a:endParaRPr lang="en-US" sz="800" dirty="0"/>
          </a:p>
          <a:p>
            <a:pPr>
              <a:tabLst>
                <a:tab pos="3662363" algn="l"/>
              </a:tabLst>
            </a:pPr>
            <a:r>
              <a:rPr lang="en-US" sz="2800" dirty="0"/>
              <a:t>Sparsely populated regions</a:t>
            </a:r>
          </a:p>
          <a:p>
            <a:pPr lvl="1">
              <a:tabLst>
                <a:tab pos="3662363" algn="l"/>
              </a:tabLst>
            </a:pPr>
            <a:r>
              <a:rPr lang="en-US" sz="2400" i="1" dirty="0"/>
              <a:t>Dry lands	– Cold lands</a:t>
            </a:r>
          </a:p>
          <a:p>
            <a:pPr lvl="1">
              <a:tabLst>
                <a:tab pos="3662363" algn="l"/>
              </a:tabLst>
            </a:pPr>
            <a:r>
              <a:rPr lang="en-US" sz="2400" i="1" dirty="0"/>
              <a:t>Wet lands	– High lands</a:t>
            </a:r>
          </a:p>
          <a:p>
            <a:pPr>
              <a:tabLst>
                <a:tab pos="3662363" algn="l"/>
              </a:tabLst>
            </a:pPr>
            <a:endParaRPr lang="en-US" sz="800" dirty="0"/>
          </a:p>
          <a:p>
            <a:pPr>
              <a:tabLst>
                <a:tab pos="3662363" algn="l"/>
              </a:tabLst>
            </a:pPr>
            <a:r>
              <a:rPr lang="en-US" sz="2800" dirty="0"/>
              <a:t>Population density</a:t>
            </a:r>
          </a:p>
          <a:p>
            <a:pPr lvl="1">
              <a:tabLst>
                <a:tab pos="3662363" algn="l"/>
              </a:tabLst>
            </a:pPr>
            <a:r>
              <a:rPr lang="en-US" sz="2400" i="1" dirty="0"/>
              <a:t>Arithmetic density</a:t>
            </a:r>
          </a:p>
          <a:p>
            <a:pPr lvl="1">
              <a:tabLst>
                <a:tab pos="3662363" algn="l"/>
              </a:tabLst>
            </a:pPr>
            <a:r>
              <a:rPr lang="en-US" sz="2400" i="1" dirty="0"/>
              <a:t>Physiological </a:t>
            </a:r>
            <a:r>
              <a:rPr lang="en-US" sz="2400" i="1" dirty="0" smtClean="0"/>
              <a:t>density or Agricultural </a:t>
            </a:r>
            <a:r>
              <a:rPr lang="en-US" sz="2400" i="1" dirty="0"/>
              <a:t>density</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685800" y="228600"/>
            <a:ext cx="7772400" cy="838200"/>
          </a:xfrm>
        </p:spPr>
        <p:txBody>
          <a:bodyPr/>
          <a:lstStyle/>
          <a:p>
            <a:r>
              <a:rPr lang="en-US"/>
              <a:t>Crude Birth Rates</a:t>
            </a:r>
          </a:p>
        </p:txBody>
      </p:sp>
      <p:sp>
        <p:nvSpPr>
          <p:cNvPr id="12293" name="Text Box 5"/>
          <p:cNvSpPr txBox="1">
            <a:spLocks noChangeArrowheads="1"/>
          </p:cNvSpPr>
          <p:nvPr/>
        </p:nvSpPr>
        <p:spPr bwMode="auto">
          <a:xfrm>
            <a:off x="533400" y="5791200"/>
            <a:ext cx="8051800" cy="777875"/>
          </a:xfrm>
          <a:prstGeom prst="rect">
            <a:avLst/>
          </a:prstGeom>
          <a:noFill/>
          <a:ln w="9525">
            <a:noFill/>
            <a:miter lim="800000"/>
            <a:headEnd/>
            <a:tailEnd/>
          </a:ln>
          <a:effectLst/>
        </p:spPr>
        <p:txBody>
          <a:bodyPr>
            <a:spAutoFit/>
          </a:bodyPr>
          <a:lstStyle/>
          <a:p>
            <a:pPr marL="915988" indent="-915988"/>
            <a:r>
              <a:rPr lang="en-US" sz="1500">
                <a:solidFill>
                  <a:schemeClr val="bg1"/>
                </a:solidFill>
              </a:rPr>
              <a:t>Fig. 2-8:  The crude birth rate (CBR) is the total number of births in a country per 1000 population per year.  The lowest rates are in Europe, and the highest rates are in Africa and several Asian countries.</a:t>
            </a:r>
          </a:p>
        </p:txBody>
      </p:sp>
      <p:pic>
        <p:nvPicPr>
          <p:cNvPr id="12299" name="Picture 11"/>
          <p:cNvPicPr>
            <a:picLocks noGrp="1" noChangeAspect="1" noChangeArrowheads="1"/>
          </p:cNvPicPr>
          <p:nvPr>
            <p:ph idx="1"/>
          </p:nvPr>
        </p:nvPicPr>
        <p:blipFill>
          <a:blip r:embed="rId2" cstate="print"/>
          <a:srcRect/>
          <a:stretch>
            <a:fillRect/>
          </a:stretch>
        </p:blipFill>
        <p:spPr>
          <a:xfrm>
            <a:off x="762000" y="1204913"/>
            <a:ext cx="7620000" cy="4357687"/>
          </a:xfr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685800" y="152400"/>
            <a:ext cx="7772400" cy="914400"/>
          </a:xfrm>
        </p:spPr>
        <p:txBody>
          <a:bodyPr/>
          <a:lstStyle/>
          <a:p>
            <a:r>
              <a:rPr lang="en-US"/>
              <a:t>Total Fertility Rates</a:t>
            </a:r>
          </a:p>
        </p:txBody>
      </p:sp>
      <p:sp>
        <p:nvSpPr>
          <p:cNvPr id="13318" name="Text Box 6"/>
          <p:cNvSpPr txBox="1">
            <a:spLocks noChangeArrowheads="1"/>
          </p:cNvSpPr>
          <p:nvPr/>
        </p:nvSpPr>
        <p:spPr bwMode="auto">
          <a:xfrm>
            <a:off x="609600" y="5715000"/>
            <a:ext cx="7937500" cy="777875"/>
          </a:xfrm>
          <a:prstGeom prst="rect">
            <a:avLst/>
          </a:prstGeom>
          <a:noFill/>
          <a:ln w="9525">
            <a:noFill/>
            <a:miter lim="800000"/>
            <a:headEnd/>
            <a:tailEnd/>
          </a:ln>
          <a:effectLst/>
        </p:spPr>
        <p:txBody>
          <a:bodyPr>
            <a:spAutoFit/>
          </a:bodyPr>
          <a:lstStyle/>
          <a:p>
            <a:pPr marL="915988" indent="-915988"/>
            <a:r>
              <a:rPr lang="en-US" sz="1500">
                <a:solidFill>
                  <a:schemeClr val="bg1"/>
                </a:solidFill>
              </a:rPr>
              <a:t>Fig. 2-9:  The Total fertility rate (TFR) is the number of children an average woman in a society will have through her childbearing years.  The lowest rates are in Europe, and the highest are in Africa and parts of the Middle East.</a:t>
            </a:r>
          </a:p>
        </p:txBody>
      </p:sp>
      <p:pic>
        <p:nvPicPr>
          <p:cNvPr id="13324" name="Picture 12"/>
          <p:cNvPicPr>
            <a:picLocks noGrp="1" noChangeAspect="1" noChangeArrowheads="1"/>
          </p:cNvPicPr>
          <p:nvPr>
            <p:ph idx="1"/>
          </p:nvPr>
        </p:nvPicPr>
        <p:blipFill>
          <a:blip r:embed="rId2" cstate="print"/>
          <a:srcRect/>
          <a:stretch>
            <a:fillRect/>
          </a:stretch>
        </p:blipFill>
        <p:spPr>
          <a:xfrm>
            <a:off x="838200" y="1212850"/>
            <a:ext cx="7467600" cy="4273550"/>
          </a:xfr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685800" y="228600"/>
            <a:ext cx="7772400" cy="762000"/>
          </a:xfrm>
        </p:spPr>
        <p:txBody>
          <a:bodyPr/>
          <a:lstStyle/>
          <a:p>
            <a:r>
              <a:rPr lang="en-US"/>
              <a:t>Infant Mortality Rates</a:t>
            </a:r>
          </a:p>
        </p:txBody>
      </p:sp>
      <p:sp>
        <p:nvSpPr>
          <p:cNvPr id="14341" name="Text Box 5"/>
          <p:cNvSpPr txBox="1">
            <a:spLocks noChangeArrowheads="1"/>
          </p:cNvSpPr>
          <p:nvPr/>
        </p:nvSpPr>
        <p:spPr bwMode="auto">
          <a:xfrm>
            <a:off x="517525" y="5767388"/>
            <a:ext cx="8007350" cy="777875"/>
          </a:xfrm>
          <a:prstGeom prst="rect">
            <a:avLst/>
          </a:prstGeom>
          <a:noFill/>
          <a:ln w="9525">
            <a:noFill/>
            <a:miter lim="800000"/>
            <a:headEnd/>
            <a:tailEnd/>
          </a:ln>
          <a:effectLst/>
        </p:spPr>
        <p:txBody>
          <a:bodyPr>
            <a:spAutoFit/>
          </a:bodyPr>
          <a:lstStyle/>
          <a:p>
            <a:pPr marL="1023938" indent="-1023938"/>
            <a:r>
              <a:rPr lang="en-US" sz="1500">
                <a:solidFill>
                  <a:schemeClr val="bg1"/>
                </a:solidFill>
              </a:rPr>
              <a:t>Fig. 2-10: The infant mortality rate is the number of infant deaths per 1000 live births per year.  The highest infant mortality rates are found in some of the poorest countries of Africa and Asia.</a:t>
            </a:r>
          </a:p>
        </p:txBody>
      </p:sp>
      <p:pic>
        <p:nvPicPr>
          <p:cNvPr id="14346" name="Picture 10"/>
          <p:cNvPicPr>
            <a:picLocks noGrp="1" noChangeAspect="1" noChangeArrowheads="1"/>
          </p:cNvPicPr>
          <p:nvPr>
            <p:ph idx="1"/>
          </p:nvPr>
        </p:nvPicPr>
        <p:blipFill>
          <a:blip r:embed="rId2" cstate="print"/>
          <a:srcRect/>
          <a:stretch>
            <a:fillRect/>
          </a:stretch>
        </p:blipFill>
        <p:spPr>
          <a:xfrm>
            <a:off x="762000" y="1219200"/>
            <a:ext cx="7620000" cy="4356100"/>
          </a:xfr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685800" y="228600"/>
            <a:ext cx="7772400" cy="685800"/>
          </a:xfrm>
        </p:spPr>
        <p:txBody>
          <a:bodyPr/>
          <a:lstStyle/>
          <a:p>
            <a:r>
              <a:rPr lang="en-US"/>
              <a:t>Life Expectancy at birth</a:t>
            </a:r>
          </a:p>
        </p:txBody>
      </p:sp>
      <p:sp>
        <p:nvSpPr>
          <p:cNvPr id="15365" name="Text Box 5"/>
          <p:cNvSpPr txBox="1">
            <a:spLocks noChangeArrowheads="1"/>
          </p:cNvSpPr>
          <p:nvPr/>
        </p:nvSpPr>
        <p:spPr bwMode="auto">
          <a:xfrm>
            <a:off x="609600" y="5715000"/>
            <a:ext cx="8159750" cy="777875"/>
          </a:xfrm>
          <a:prstGeom prst="rect">
            <a:avLst/>
          </a:prstGeom>
          <a:noFill/>
          <a:ln w="9525">
            <a:noFill/>
            <a:miter lim="800000"/>
            <a:headEnd/>
            <a:tailEnd/>
          </a:ln>
          <a:effectLst/>
        </p:spPr>
        <p:txBody>
          <a:bodyPr>
            <a:spAutoFit/>
          </a:bodyPr>
          <a:lstStyle/>
          <a:p>
            <a:pPr marL="1023938" indent="-1023938"/>
            <a:r>
              <a:rPr lang="en-US" sz="1500">
                <a:solidFill>
                  <a:schemeClr val="bg1"/>
                </a:solidFill>
              </a:rPr>
              <a:t>Fig. 2-11:  Life expectancy at birth is the average number of years a newborn infant can expect to live.  The highest life expectancies are generally in the wealthiest countries, and the lowest in the poorest countries. </a:t>
            </a:r>
          </a:p>
        </p:txBody>
      </p:sp>
      <p:pic>
        <p:nvPicPr>
          <p:cNvPr id="15370" name="Picture 10"/>
          <p:cNvPicPr>
            <a:picLocks noGrp="1" noChangeAspect="1" noChangeArrowheads="1"/>
          </p:cNvPicPr>
          <p:nvPr>
            <p:ph idx="1"/>
          </p:nvPr>
        </p:nvPicPr>
        <p:blipFill>
          <a:blip r:embed="rId2" cstate="print"/>
          <a:srcRect/>
          <a:stretch>
            <a:fillRect/>
          </a:stretch>
        </p:blipFill>
        <p:spPr>
          <a:xfrm>
            <a:off x="762000" y="1141413"/>
            <a:ext cx="7543800" cy="4314825"/>
          </a:xfr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685800" y="152400"/>
            <a:ext cx="7772400" cy="762000"/>
          </a:xfrm>
        </p:spPr>
        <p:txBody>
          <a:bodyPr/>
          <a:lstStyle/>
          <a:p>
            <a:r>
              <a:rPr lang="en-US"/>
              <a:t>Crude Death Rates</a:t>
            </a:r>
          </a:p>
        </p:txBody>
      </p:sp>
      <p:sp>
        <p:nvSpPr>
          <p:cNvPr id="16389" name="Text Box 5"/>
          <p:cNvSpPr txBox="1">
            <a:spLocks noChangeArrowheads="1"/>
          </p:cNvSpPr>
          <p:nvPr/>
        </p:nvSpPr>
        <p:spPr bwMode="auto">
          <a:xfrm>
            <a:off x="609600" y="5638800"/>
            <a:ext cx="7613650" cy="1006475"/>
          </a:xfrm>
          <a:prstGeom prst="rect">
            <a:avLst/>
          </a:prstGeom>
          <a:noFill/>
          <a:ln w="9525">
            <a:noFill/>
            <a:miter lim="800000"/>
            <a:headEnd/>
            <a:tailEnd/>
          </a:ln>
          <a:effectLst/>
        </p:spPr>
        <p:txBody>
          <a:bodyPr>
            <a:spAutoFit/>
          </a:bodyPr>
          <a:lstStyle/>
          <a:p>
            <a:pPr marL="1023938" indent="-1023938"/>
            <a:r>
              <a:rPr lang="en-US" sz="1500">
                <a:solidFill>
                  <a:schemeClr val="bg1"/>
                </a:solidFill>
              </a:rPr>
              <a:t>Fig. 2-12:  The crude death rate (CDR) is the total number of deaths in a country per 1000 population per year.  Because wealthy countries are in a late stage of the Demographic Transition, they often have a higher CDR than poorer countries.</a:t>
            </a:r>
          </a:p>
        </p:txBody>
      </p:sp>
      <p:pic>
        <p:nvPicPr>
          <p:cNvPr id="16394" name="Picture 10"/>
          <p:cNvPicPr>
            <a:picLocks noGrp="1" noChangeAspect="1" noChangeArrowheads="1"/>
          </p:cNvPicPr>
          <p:nvPr>
            <p:ph idx="1"/>
          </p:nvPr>
        </p:nvPicPr>
        <p:blipFill>
          <a:blip r:embed="rId2" cstate="print"/>
          <a:srcRect/>
          <a:stretch>
            <a:fillRect/>
          </a:stretch>
        </p:blipFill>
        <p:spPr>
          <a:xfrm>
            <a:off x="762000" y="1066800"/>
            <a:ext cx="7543800" cy="4313238"/>
          </a:xfr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381000" y="152400"/>
            <a:ext cx="8305800" cy="914400"/>
          </a:xfrm>
        </p:spPr>
        <p:txBody>
          <a:bodyPr/>
          <a:lstStyle/>
          <a:p>
            <a:r>
              <a:rPr lang="en-US"/>
              <a:t>Variations in Population Growth</a:t>
            </a:r>
          </a:p>
        </p:txBody>
      </p:sp>
      <p:sp>
        <p:nvSpPr>
          <p:cNvPr id="17411" name="Rectangle 3"/>
          <p:cNvSpPr>
            <a:spLocks noGrp="1" noChangeArrowheads="1"/>
          </p:cNvSpPr>
          <p:nvPr>
            <p:ph type="body" idx="1"/>
          </p:nvPr>
        </p:nvSpPr>
        <p:spPr>
          <a:xfrm>
            <a:off x="609600" y="1295400"/>
            <a:ext cx="7772400" cy="5334000"/>
          </a:xfrm>
        </p:spPr>
        <p:txBody>
          <a:bodyPr/>
          <a:lstStyle/>
          <a:p>
            <a:pPr>
              <a:tabLst>
                <a:tab pos="4114800" algn="l"/>
              </a:tabLst>
            </a:pPr>
            <a:r>
              <a:rPr lang="en-US" sz="2800"/>
              <a:t>The Demographic Transition</a:t>
            </a:r>
          </a:p>
          <a:p>
            <a:pPr lvl="1">
              <a:tabLst>
                <a:tab pos="4114800" algn="l"/>
              </a:tabLst>
            </a:pPr>
            <a:r>
              <a:rPr lang="en-US" sz="2400" i="1"/>
              <a:t>1. Low growth	– 3. Moderate growth</a:t>
            </a:r>
          </a:p>
          <a:p>
            <a:pPr lvl="1">
              <a:tabLst>
                <a:tab pos="4114800" algn="l"/>
              </a:tabLst>
            </a:pPr>
            <a:r>
              <a:rPr lang="en-US" sz="2400" i="1"/>
              <a:t>2. High growth	– 4. Low growth</a:t>
            </a:r>
          </a:p>
          <a:p>
            <a:pPr>
              <a:buFontTx/>
              <a:buNone/>
              <a:tabLst>
                <a:tab pos="4114800" algn="l"/>
              </a:tabLst>
            </a:pPr>
            <a:endParaRPr lang="en-US" sz="800" i="1"/>
          </a:p>
          <a:p>
            <a:pPr>
              <a:tabLst>
                <a:tab pos="4114800" algn="l"/>
              </a:tabLst>
            </a:pPr>
            <a:r>
              <a:rPr lang="en-US" sz="2800"/>
              <a:t>Population pyramids</a:t>
            </a:r>
          </a:p>
          <a:p>
            <a:pPr lvl="1">
              <a:tabLst>
                <a:tab pos="4114800" algn="l"/>
              </a:tabLst>
            </a:pPr>
            <a:r>
              <a:rPr lang="en-US" sz="2400" i="1"/>
              <a:t>Age distribution</a:t>
            </a:r>
          </a:p>
          <a:p>
            <a:pPr lvl="1">
              <a:tabLst>
                <a:tab pos="4114800" algn="l"/>
              </a:tabLst>
            </a:pPr>
            <a:r>
              <a:rPr lang="en-US" sz="2400" i="1"/>
              <a:t>Sex ratio</a:t>
            </a:r>
          </a:p>
          <a:p>
            <a:pPr>
              <a:buFontTx/>
              <a:buNone/>
              <a:tabLst>
                <a:tab pos="4114800" algn="l"/>
              </a:tabLst>
            </a:pPr>
            <a:endParaRPr lang="en-US" sz="800" i="1"/>
          </a:p>
          <a:p>
            <a:pPr>
              <a:tabLst>
                <a:tab pos="4114800" algn="l"/>
              </a:tabLst>
            </a:pPr>
            <a:r>
              <a:rPr lang="en-US" sz="2800"/>
              <a:t>Countries in different stages of demographic transition</a:t>
            </a:r>
          </a:p>
          <a:p>
            <a:pPr>
              <a:buFontTx/>
              <a:buNone/>
              <a:tabLst>
                <a:tab pos="4114800" algn="l"/>
              </a:tabLst>
            </a:pPr>
            <a:endParaRPr lang="en-US" sz="800" i="1"/>
          </a:p>
          <a:p>
            <a:pPr>
              <a:tabLst>
                <a:tab pos="4114800" algn="l"/>
              </a:tabLst>
            </a:pPr>
            <a:r>
              <a:rPr lang="en-US" sz="2800"/>
              <a:t>Demographic transition and world population growth</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685800" y="304800"/>
            <a:ext cx="7772400" cy="685800"/>
          </a:xfrm>
        </p:spPr>
        <p:txBody>
          <a:bodyPr/>
          <a:lstStyle/>
          <a:p>
            <a:r>
              <a:rPr lang="en-US"/>
              <a:t>The Demographic Transition</a:t>
            </a:r>
          </a:p>
        </p:txBody>
      </p:sp>
      <p:sp>
        <p:nvSpPr>
          <p:cNvPr id="18437" name="Text Box 5"/>
          <p:cNvSpPr txBox="1">
            <a:spLocks noChangeArrowheads="1"/>
          </p:cNvSpPr>
          <p:nvPr/>
        </p:nvSpPr>
        <p:spPr bwMode="auto">
          <a:xfrm>
            <a:off x="685800" y="5486400"/>
            <a:ext cx="7550150" cy="1006475"/>
          </a:xfrm>
          <a:prstGeom prst="rect">
            <a:avLst/>
          </a:prstGeom>
          <a:noFill/>
          <a:ln w="9525">
            <a:noFill/>
            <a:miter lim="800000"/>
            <a:headEnd/>
            <a:tailEnd/>
          </a:ln>
          <a:effectLst/>
        </p:spPr>
        <p:txBody>
          <a:bodyPr>
            <a:spAutoFit/>
          </a:bodyPr>
          <a:lstStyle/>
          <a:p>
            <a:pPr marL="1023938" indent="-1023938"/>
            <a:r>
              <a:rPr lang="en-US" sz="1500">
                <a:solidFill>
                  <a:schemeClr val="bg1"/>
                </a:solidFill>
              </a:rPr>
              <a:t>Fig. 2-13:  The demographic transition consists of four stages, which move from high birth and death rates, to declines first in death rates then in birth rates, and finally to a stage of low birth and death rates.  Population growth is most rapid in the second stage.</a:t>
            </a:r>
          </a:p>
        </p:txBody>
      </p:sp>
      <p:pic>
        <p:nvPicPr>
          <p:cNvPr id="18442" name="Picture 10"/>
          <p:cNvPicPr>
            <a:picLocks noGrp="1" noChangeAspect="1" noChangeArrowheads="1"/>
          </p:cNvPicPr>
          <p:nvPr>
            <p:ph idx="1"/>
          </p:nvPr>
        </p:nvPicPr>
        <p:blipFill>
          <a:blip r:embed="rId2" cstate="print"/>
          <a:srcRect/>
          <a:stretch>
            <a:fillRect/>
          </a:stretch>
        </p:blipFill>
        <p:spPr>
          <a:xfrm>
            <a:off x="685800" y="1484313"/>
            <a:ext cx="7772400" cy="3544887"/>
          </a:xfr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685800" y="457200"/>
            <a:ext cx="7772400" cy="1371600"/>
          </a:xfrm>
        </p:spPr>
        <p:txBody>
          <a:bodyPr/>
          <a:lstStyle/>
          <a:p>
            <a:r>
              <a:rPr lang="en-US" sz="4000"/>
              <a:t>World Population &amp; Growth Rates,</a:t>
            </a:r>
            <a:r>
              <a:rPr lang="en-US"/>
              <a:t> </a:t>
            </a:r>
            <a:r>
              <a:rPr lang="en-US" sz="3600" i="1"/>
              <a:t>400,000 BC - AD 2000</a:t>
            </a:r>
            <a:endParaRPr lang="en-US"/>
          </a:p>
        </p:txBody>
      </p:sp>
      <p:pic>
        <p:nvPicPr>
          <p:cNvPr id="45060" name="Picture 4"/>
          <p:cNvPicPr>
            <a:picLocks noGrp="1" noChangeAspect="1" noChangeArrowheads="1"/>
          </p:cNvPicPr>
          <p:nvPr>
            <p:ph idx="1"/>
          </p:nvPr>
        </p:nvPicPr>
        <p:blipFill>
          <a:blip r:embed="rId2" cstate="print"/>
          <a:srcRect/>
          <a:stretch>
            <a:fillRect/>
          </a:stretch>
        </p:blipFill>
        <p:spPr>
          <a:xfrm>
            <a:off x="457200" y="2362200"/>
            <a:ext cx="8229600" cy="2760663"/>
          </a:xfr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52400" y="228600"/>
            <a:ext cx="8839200" cy="914400"/>
          </a:xfrm>
        </p:spPr>
        <p:txBody>
          <a:bodyPr/>
          <a:lstStyle/>
          <a:p>
            <a:r>
              <a:rPr lang="en-US" sz="4000"/>
              <a:t>Demographic Transition in England</a:t>
            </a:r>
            <a:endParaRPr lang="en-US"/>
          </a:p>
        </p:txBody>
      </p:sp>
      <p:sp>
        <p:nvSpPr>
          <p:cNvPr id="19461" name="Text Box 5"/>
          <p:cNvSpPr txBox="1">
            <a:spLocks noChangeArrowheads="1"/>
          </p:cNvSpPr>
          <p:nvPr/>
        </p:nvSpPr>
        <p:spPr bwMode="auto">
          <a:xfrm>
            <a:off x="533400" y="5791200"/>
            <a:ext cx="8001000" cy="777875"/>
          </a:xfrm>
          <a:prstGeom prst="rect">
            <a:avLst/>
          </a:prstGeom>
          <a:noFill/>
          <a:ln w="9525">
            <a:noFill/>
            <a:miter lim="800000"/>
            <a:headEnd/>
            <a:tailEnd/>
          </a:ln>
          <a:effectLst/>
        </p:spPr>
        <p:txBody>
          <a:bodyPr>
            <a:spAutoFit/>
          </a:bodyPr>
          <a:lstStyle/>
          <a:p>
            <a:pPr marL="1023938" indent="-1023938"/>
            <a:r>
              <a:rPr lang="en-US" sz="1500">
                <a:solidFill>
                  <a:schemeClr val="bg1"/>
                </a:solidFill>
              </a:rPr>
              <a:t>Fig. 2-14:  England was one of the first countries to experience rapid population growth in the mid-eighteenth century, when it entered stage 2 of the demographic transition.</a:t>
            </a:r>
            <a:r>
              <a:rPr lang="en-US" sz="1500">
                <a:solidFill>
                  <a:schemeClr val="bg1"/>
                </a:solidFill>
                <a:latin typeface="Times" pitchFamily="8" charset="0"/>
              </a:rPr>
              <a:t> </a:t>
            </a:r>
          </a:p>
        </p:txBody>
      </p:sp>
      <p:pic>
        <p:nvPicPr>
          <p:cNvPr id="19467" name="Picture 11"/>
          <p:cNvPicPr>
            <a:picLocks noGrp="1" noChangeAspect="1" noChangeArrowheads="1"/>
          </p:cNvPicPr>
          <p:nvPr>
            <p:ph idx="1"/>
          </p:nvPr>
        </p:nvPicPr>
        <p:blipFill>
          <a:blip r:embed="rId2" cstate="print"/>
          <a:srcRect/>
          <a:stretch>
            <a:fillRect/>
          </a:stretch>
        </p:blipFill>
        <p:spPr>
          <a:xfrm>
            <a:off x="1524000" y="1300163"/>
            <a:ext cx="6096000" cy="4338637"/>
          </a:xfr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685800" y="152400"/>
            <a:ext cx="7772400" cy="914400"/>
          </a:xfrm>
        </p:spPr>
        <p:txBody>
          <a:bodyPr/>
          <a:lstStyle/>
          <a:p>
            <a:r>
              <a:rPr lang="en-US" sz="4000"/>
              <a:t>Percent of Population under 15</a:t>
            </a:r>
            <a:endParaRPr lang="en-US"/>
          </a:p>
        </p:txBody>
      </p:sp>
      <p:sp>
        <p:nvSpPr>
          <p:cNvPr id="20485" name="Text Box 5"/>
          <p:cNvSpPr txBox="1">
            <a:spLocks noChangeArrowheads="1"/>
          </p:cNvSpPr>
          <p:nvPr/>
        </p:nvSpPr>
        <p:spPr bwMode="auto">
          <a:xfrm>
            <a:off x="685800" y="5715000"/>
            <a:ext cx="8007350" cy="777875"/>
          </a:xfrm>
          <a:prstGeom prst="rect">
            <a:avLst/>
          </a:prstGeom>
          <a:noFill/>
          <a:ln w="9525">
            <a:noFill/>
            <a:miter lim="800000"/>
            <a:headEnd/>
            <a:tailEnd/>
          </a:ln>
          <a:effectLst/>
        </p:spPr>
        <p:txBody>
          <a:bodyPr>
            <a:spAutoFit/>
          </a:bodyPr>
          <a:lstStyle/>
          <a:p>
            <a:pPr marL="1023938" indent="-1023938"/>
            <a:r>
              <a:rPr lang="en-US" sz="1500">
                <a:solidFill>
                  <a:schemeClr val="bg1"/>
                </a:solidFill>
              </a:rPr>
              <a:t>Fig. 2-15:  About one-third of world population is under 15, but the percentage by country varies from over 40% in most of Africa and some Asian countries, to under 20% in much of Europe.</a:t>
            </a:r>
          </a:p>
        </p:txBody>
      </p:sp>
      <p:pic>
        <p:nvPicPr>
          <p:cNvPr id="20490" name="Picture 10"/>
          <p:cNvPicPr>
            <a:picLocks noGrp="1" noChangeAspect="1" noChangeArrowheads="1"/>
          </p:cNvPicPr>
          <p:nvPr>
            <p:ph idx="1"/>
          </p:nvPr>
        </p:nvPicPr>
        <p:blipFill>
          <a:blip r:embed="rId2" cstate="print"/>
          <a:srcRect/>
          <a:stretch>
            <a:fillRect/>
          </a:stretch>
        </p:blipFill>
        <p:spPr>
          <a:xfrm>
            <a:off x="838200" y="1293813"/>
            <a:ext cx="7467600" cy="4270375"/>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304800"/>
            <a:ext cx="8458200" cy="7478970"/>
          </a:xfrm>
          <a:prstGeom prst="rect">
            <a:avLst/>
          </a:prstGeom>
          <a:noFill/>
        </p:spPr>
        <p:txBody>
          <a:bodyPr wrap="square" rtlCol="0">
            <a:spAutoFit/>
          </a:bodyPr>
          <a:lstStyle/>
          <a:p>
            <a:r>
              <a:rPr lang="en-US" sz="2400" dirty="0" smtClean="0">
                <a:solidFill>
                  <a:srgbClr val="FFFF00"/>
                </a:solidFill>
              </a:rPr>
              <a:t>Arithmetic density</a:t>
            </a:r>
            <a:r>
              <a:rPr lang="en-US" sz="2400" dirty="0" smtClean="0">
                <a:solidFill>
                  <a:schemeClr val="bg1"/>
                </a:solidFill>
              </a:rPr>
              <a:t>: total number of people divided by total land area. </a:t>
            </a:r>
          </a:p>
          <a:p>
            <a:r>
              <a:rPr lang="en-US" sz="2400" dirty="0">
                <a:solidFill>
                  <a:schemeClr val="bg1"/>
                </a:solidFill>
              </a:rPr>
              <a:t>	</a:t>
            </a:r>
            <a:r>
              <a:rPr lang="en-US" sz="2400" dirty="0" smtClean="0">
                <a:solidFill>
                  <a:schemeClr val="bg1"/>
                </a:solidFill>
              </a:rPr>
              <a:t>Example: a country has a population of 3,000,000 and a land area of 500,000 square kilometers. </a:t>
            </a:r>
          </a:p>
          <a:p>
            <a:endParaRPr lang="en-US" sz="2400" dirty="0">
              <a:solidFill>
                <a:schemeClr val="bg1"/>
              </a:solidFill>
            </a:endParaRPr>
          </a:p>
          <a:p>
            <a:r>
              <a:rPr lang="en-US" sz="2400" dirty="0" smtClean="0">
                <a:solidFill>
                  <a:schemeClr val="bg1"/>
                </a:solidFill>
              </a:rPr>
              <a:t>	3,000,000 / 500,000 = 6 people per square kilometer. </a:t>
            </a:r>
          </a:p>
          <a:p>
            <a:endParaRPr lang="en-US" sz="2400" dirty="0">
              <a:solidFill>
                <a:schemeClr val="bg1"/>
              </a:solidFill>
            </a:endParaRPr>
          </a:p>
          <a:p>
            <a:r>
              <a:rPr lang="en-US" sz="2400" dirty="0" smtClean="0">
                <a:solidFill>
                  <a:schemeClr val="bg1"/>
                </a:solidFill>
              </a:rPr>
              <a:t>	Arithmetic density of 6. </a:t>
            </a:r>
          </a:p>
          <a:p>
            <a:endParaRPr lang="en-US" sz="2400" dirty="0">
              <a:solidFill>
                <a:schemeClr val="bg1"/>
              </a:solidFill>
            </a:endParaRPr>
          </a:p>
          <a:p>
            <a:r>
              <a:rPr lang="en-US" sz="2400" dirty="0" smtClean="0">
                <a:solidFill>
                  <a:srgbClr val="FFFF00"/>
                </a:solidFill>
              </a:rPr>
              <a:t>Physiological density</a:t>
            </a:r>
            <a:r>
              <a:rPr lang="en-US" sz="2400" dirty="0" smtClean="0">
                <a:solidFill>
                  <a:schemeClr val="bg1"/>
                </a:solidFill>
              </a:rPr>
              <a:t>: number of people per unit of arable (farmable) land. </a:t>
            </a:r>
          </a:p>
          <a:p>
            <a:endParaRPr lang="en-US" sz="2400" dirty="0">
              <a:solidFill>
                <a:schemeClr val="bg1"/>
              </a:solidFill>
            </a:endParaRPr>
          </a:p>
          <a:p>
            <a:r>
              <a:rPr lang="en-US" sz="2400" dirty="0" smtClean="0">
                <a:solidFill>
                  <a:schemeClr val="bg1"/>
                </a:solidFill>
              </a:rPr>
              <a:t>	Example: a country has a population of 3,000,000 and 60,000 square kilometers of land that produces food. </a:t>
            </a:r>
          </a:p>
          <a:p>
            <a:endParaRPr lang="en-US" sz="2400" dirty="0">
              <a:solidFill>
                <a:schemeClr val="bg1"/>
              </a:solidFill>
            </a:endParaRPr>
          </a:p>
          <a:p>
            <a:r>
              <a:rPr lang="en-US" sz="2400" dirty="0" smtClean="0">
                <a:solidFill>
                  <a:schemeClr val="bg1"/>
                </a:solidFill>
              </a:rPr>
              <a:t>	3,000,000 / 60,000 = physiological density of 50</a:t>
            </a:r>
          </a:p>
          <a:p>
            <a:endParaRPr lang="en-US" sz="2400" dirty="0">
              <a:solidFill>
                <a:schemeClr val="bg1"/>
              </a:solidFill>
            </a:endParaRPr>
          </a:p>
          <a:p>
            <a:endParaRPr lang="en-US" sz="2400" dirty="0" smtClean="0">
              <a:solidFill>
                <a:schemeClr val="bg1"/>
              </a:solidFill>
            </a:endParaRPr>
          </a:p>
          <a:p>
            <a:endParaRPr lang="en-US" sz="2400" dirty="0">
              <a:solidFill>
                <a:schemeClr val="bg1"/>
              </a:solidFill>
            </a:endParaRPr>
          </a:p>
          <a:p>
            <a:endParaRPr lang="en-US" sz="2400" dirty="0" smtClean="0">
              <a:solidFill>
                <a:schemeClr val="bg1"/>
              </a:solidFill>
            </a:endParaRPr>
          </a:p>
        </p:txBody>
      </p:sp>
    </p:spTree>
    <p:extLst>
      <p:ext uri="{BB962C8B-B14F-4D97-AF65-F5344CB8AC3E}">
        <p14:creationId xmlns:p14="http://schemas.microsoft.com/office/powerpoint/2010/main" val="29392362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6" name="Picture 4"/>
          <p:cNvPicPr>
            <a:picLocks noGrp="1" noChangeAspect="1" noChangeArrowheads="1"/>
          </p:cNvPicPr>
          <p:nvPr>
            <p:ph idx="1"/>
          </p:nvPr>
        </p:nvPicPr>
        <p:blipFill>
          <a:blip r:embed="rId2" cstate="print"/>
          <a:srcRect/>
          <a:stretch>
            <a:fillRect/>
          </a:stretch>
        </p:blipFill>
        <p:spPr>
          <a:xfrm>
            <a:off x="3657600" y="457200"/>
            <a:ext cx="4764088" cy="5943600"/>
          </a:xfrm>
        </p:spPr>
      </p:pic>
      <p:sp>
        <p:nvSpPr>
          <p:cNvPr id="49157" name="Text Box 5"/>
          <p:cNvSpPr txBox="1">
            <a:spLocks noChangeArrowheads="1"/>
          </p:cNvSpPr>
          <p:nvPr/>
        </p:nvSpPr>
        <p:spPr bwMode="auto">
          <a:xfrm>
            <a:off x="657225" y="1143000"/>
            <a:ext cx="2619375" cy="1739900"/>
          </a:xfrm>
          <a:prstGeom prst="rect">
            <a:avLst/>
          </a:prstGeom>
          <a:noFill/>
          <a:ln w="9525">
            <a:noFill/>
            <a:miter lim="800000"/>
            <a:headEnd/>
            <a:tailEnd/>
          </a:ln>
          <a:effectLst/>
        </p:spPr>
        <p:txBody>
          <a:bodyPr>
            <a:spAutoFit/>
          </a:bodyPr>
          <a:lstStyle/>
          <a:p>
            <a:r>
              <a:rPr lang="en-US" sz="3600">
                <a:solidFill>
                  <a:srgbClr val="FFFF00"/>
                </a:solidFill>
              </a:rPr>
              <a:t>Elderly Shoppers in Russia</a:t>
            </a:r>
            <a:endParaRPr 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81000" y="152400"/>
            <a:ext cx="8458200" cy="685800"/>
          </a:xfrm>
        </p:spPr>
        <p:txBody>
          <a:bodyPr/>
          <a:lstStyle/>
          <a:p>
            <a:r>
              <a:rPr lang="en-US" sz="4000"/>
              <a:t>Population Pyramids in U.S. cities</a:t>
            </a:r>
            <a:r>
              <a:rPr lang="en-US" u="sng"/>
              <a:t> </a:t>
            </a:r>
            <a:endParaRPr lang="en-US"/>
          </a:p>
        </p:txBody>
      </p:sp>
      <p:sp>
        <p:nvSpPr>
          <p:cNvPr id="21509" name="Text Box 5"/>
          <p:cNvSpPr txBox="1">
            <a:spLocks noChangeArrowheads="1"/>
          </p:cNvSpPr>
          <p:nvPr/>
        </p:nvSpPr>
        <p:spPr bwMode="auto">
          <a:xfrm>
            <a:off x="609600" y="5867400"/>
            <a:ext cx="7962900" cy="777875"/>
          </a:xfrm>
          <a:prstGeom prst="rect">
            <a:avLst/>
          </a:prstGeom>
          <a:noFill/>
          <a:ln w="9525">
            <a:noFill/>
            <a:miter lim="800000"/>
            <a:headEnd/>
            <a:tailEnd/>
          </a:ln>
          <a:effectLst/>
        </p:spPr>
        <p:txBody>
          <a:bodyPr>
            <a:spAutoFit/>
          </a:bodyPr>
          <a:lstStyle/>
          <a:p>
            <a:pPr marL="1023938" indent="-1023938"/>
            <a:r>
              <a:rPr lang="en-US" sz="1500">
                <a:solidFill>
                  <a:schemeClr val="bg1"/>
                </a:solidFill>
              </a:rPr>
              <a:t>Fig. 2-16:  Population pyramids can vary greatly with different fertility rates (Laredo vs. Honolulu), or among military bases (Unalaska), college towns (Lawrence), and retirement communities (Naples).  </a:t>
            </a:r>
          </a:p>
        </p:txBody>
      </p:sp>
      <p:pic>
        <p:nvPicPr>
          <p:cNvPr id="21514" name="Picture 10"/>
          <p:cNvPicPr>
            <a:picLocks noGrp="1" noChangeAspect="1" noChangeArrowheads="1"/>
          </p:cNvPicPr>
          <p:nvPr>
            <p:ph idx="1"/>
          </p:nvPr>
        </p:nvPicPr>
        <p:blipFill>
          <a:blip r:embed="rId2" cstate="print"/>
          <a:srcRect/>
          <a:stretch>
            <a:fillRect/>
          </a:stretch>
        </p:blipFill>
        <p:spPr>
          <a:xfrm>
            <a:off x="2209800" y="1155700"/>
            <a:ext cx="4724400" cy="4540250"/>
          </a:xfr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685800" y="533400"/>
            <a:ext cx="7772400" cy="762000"/>
          </a:xfrm>
        </p:spPr>
        <p:txBody>
          <a:bodyPr/>
          <a:lstStyle/>
          <a:p>
            <a:r>
              <a:rPr lang="en-US"/>
              <a:t>Census taking in China</a:t>
            </a:r>
          </a:p>
        </p:txBody>
      </p:sp>
      <p:pic>
        <p:nvPicPr>
          <p:cNvPr id="53252" name="Picture 4"/>
          <p:cNvPicPr>
            <a:picLocks noGrp="1" noChangeAspect="1" noChangeArrowheads="1"/>
          </p:cNvPicPr>
          <p:nvPr>
            <p:ph idx="1"/>
          </p:nvPr>
        </p:nvPicPr>
        <p:blipFill>
          <a:blip r:embed="rId2" cstate="print"/>
          <a:srcRect/>
          <a:stretch>
            <a:fillRect/>
          </a:stretch>
        </p:blipFill>
        <p:spPr>
          <a:xfrm>
            <a:off x="762000" y="1717675"/>
            <a:ext cx="7543800" cy="4595813"/>
          </a:xfr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685800" y="381000"/>
            <a:ext cx="7772400" cy="914400"/>
          </a:xfrm>
        </p:spPr>
        <p:txBody>
          <a:bodyPr/>
          <a:lstStyle/>
          <a:p>
            <a:r>
              <a:rPr lang="en-US"/>
              <a:t>Rapid Growth in Cape Verde </a:t>
            </a:r>
          </a:p>
        </p:txBody>
      </p:sp>
      <p:sp>
        <p:nvSpPr>
          <p:cNvPr id="22533" name="Text Box 5"/>
          <p:cNvSpPr txBox="1">
            <a:spLocks noChangeArrowheads="1"/>
          </p:cNvSpPr>
          <p:nvPr/>
        </p:nvSpPr>
        <p:spPr bwMode="auto">
          <a:xfrm>
            <a:off x="838200" y="5394325"/>
            <a:ext cx="7483475" cy="777875"/>
          </a:xfrm>
          <a:prstGeom prst="rect">
            <a:avLst/>
          </a:prstGeom>
          <a:noFill/>
          <a:ln w="9525">
            <a:noFill/>
            <a:miter lim="800000"/>
            <a:headEnd/>
            <a:tailEnd/>
          </a:ln>
          <a:effectLst/>
        </p:spPr>
        <p:txBody>
          <a:bodyPr>
            <a:spAutoFit/>
          </a:bodyPr>
          <a:lstStyle/>
          <a:p>
            <a:pPr marL="1023938" indent="-1023938"/>
            <a:r>
              <a:rPr lang="en-US" sz="1500">
                <a:solidFill>
                  <a:schemeClr val="bg1"/>
                </a:solidFill>
              </a:rPr>
              <a:t>Fig. 2-17:  Cape Verde, which entered stage 2 of the demographic transition in about 1950, is experiencing rapid population growth.  Its population history reflects the impacts of famines and out-migration.</a:t>
            </a:r>
            <a:endParaRPr lang="en-US" sz="1800">
              <a:solidFill>
                <a:schemeClr val="bg1"/>
              </a:solidFill>
              <a:latin typeface="Times" pitchFamily="8" charset="0"/>
            </a:endParaRPr>
          </a:p>
        </p:txBody>
      </p:sp>
      <p:pic>
        <p:nvPicPr>
          <p:cNvPr id="22538" name="Picture 10"/>
          <p:cNvPicPr>
            <a:picLocks noGrp="1" noChangeAspect="1" noChangeArrowheads="1"/>
          </p:cNvPicPr>
          <p:nvPr>
            <p:ph idx="1"/>
          </p:nvPr>
        </p:nvPicPr>
        <p:blipFill>
          <a:blip r:embed="rId2" cstate="print"/>
          <a:srcRect/>
          <a:stretch>
            <a:fillRect/>
          </a:stretch>
        </p:blipFill>
        <p:spPr>
          <a:xfrm>
            <a:off x="685800" y="1628775"/>
            <a:ext cx="7772400" cy="3171825"/>
          </a:xfr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685800" y="304800"/>
            <a:ext cx="7772400" cy="914400"/>
          </a:xfrm>
        </p:spPr>
        <p:txBody>
          <a:bodyPr/>
          <a:lstStyle/>
          <a:p>
            <a:r>
              <a:rPr lang="en-US"/>
              <a:t>Moderate Growth in Chile</a:t>
            </a:r>
          </a:p>
        </p:txBody>
      </p:sp>
      <p:sp>
        <p:nvSpPr>
          <p:cNvPr id="23557" name="Text Box 5"/>
          <p:cNvSpPr txBox="1">
            <a:spLocks noChangeArrowheads="1"/>
          </p:cNvSpPr>
          <p:nvPr/>
        </p:nvSpPr>
        <p:spPr bwMode="auto">
          <a:xfrm>
            <a:off x="762000" y="5410200"/>
            <a:ext cx="7683500" cy="581025"/>
          </a:xfrm>
          <a:prstGeom prst="rect">
            <a:avLst/>
          </a:prstGeom>
          <a:noFill/>
          <a:ln w="9525">
            <a:noFill/>
            <a:miter lim="800000"/>
            <a:headEnd/>
            <a:tailEnd/>
          </a:ln>
          <a:effectLst/>
        </p:spPr>
        <p:txBody>
          <a:bodyPr>
            <a:spAutoFit/>
          </a:bodyPr>
          <a:lstStyle/>
          <a:p>
            <a:pPr marL="1023938" indent="-1023938"/>
            <a:r>
              <a:rPr lang="en-US">
                <a:solidFill>
                  <a:schemeClr val="bg1"/>
                </a:solidFill>
              </a:rPr>
              <a:t>Fig. 2-18:  Chile entered stage 2 of the demographic transition in the 1930s, and it entered stage 3 in the 1960s.</a:t>
            </a:r>
            <a:r>
              <a:rPr lang="en-US" sz="1800">
                <a:solidFill>
                  <a:schemeClr val="bg1"/>
                </a:solidFill>
                <a:latin typeface="Times" pitchFamily="8" charset="0"/>
              </a:rPr>
              <a:t>  </a:t>
            </a:r>
          </a:p>
        </p:txBody>
      </p:sp>
      <p:pic>
        <p:nvPicPr>
          <p:cNvPr id="23562" name="Picture 10"/>
          <p:cNvPicPr>
            <a:picLocks noGrp="1" noChangeAspect="1" noChangeArrowheads="1"/>
          </p:cNvPicPr>
          <p:nvPr>
            <p:ph idx="1"/>
          </p:nvPr>
        </p:nvPicPr>
        <p:blipFill>
          <a:blip r:embed="rId2" cstate="print"/>
          <a:srcRect/>
          <a:stretch>
            <a:fillRect/>
          </a:stretch>
        </p:blipFill>
        <p:spPr>
          <a:xfrm>
            <a:off x="685800" y="1600200"/>
            <a:ext cx="7772400" cy="3268663"/>
          </a:xfr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685800" y="228600"/>
            <a:ext cx="7772400" cy="914400"/>
          </a:xfrm>
        </p:spPr>
        <p:txBody>
          <a:bodyPr/>
          <a:lstStyle/>
          <a:p>
            <a:r>
              <a:rPr lang="en-US"/>
              <a:t>Low Growth in Denmark</a:t>
            </a:r>
          </a:p>
        </p:txBody>
      </p:sp>
      <p:sp>
        <p:nvSpPr>
          <p:cNvPr id="24581" name="Text Box 5"/>
          <p:cNvSpPr txBox="1">
            <a:spLocks noChangeArrowheads="1"/>
          </p:cNvSpPr>
          <p:nvPr/>
        </p:nvSpPr>
        <p:spPr bwMode="auto">
          <a:xfrm>
            <a:off x="838200" y="5410200"/>
            <a:ext cx="7369175" cy="825500"/>
          </a:xfrm>
          <a:prstGeom prst="rect">
            <a:avLst/>
          </a:prstGeom>
          <a:noFill/>
          <a:ln w="9525">
            <a:noFill/>
            <a:miter lim="800000"/>
            <a:headEnd/>
            <a:tailEnd/>
          </a:ln>
          <a:effectLst/>
        </p:spPr>
        <p:txBody>
          <a:bodyPr>
            <a:spAutoFit/>
          </a:bodyPr>
          <a:lstStyle/>
          <a:p>
            <a:pPr marL="1023938" indent="-1023938">
              <a:spcBef>
                <a:spcPct val="50000"/>
              </a:spcBef>
            </a:pPr>
            <a:r>
              <a:rPr lang="en-US">
                <a:solidFill>
                  <a:schemeClr val="bg1"/>
                </a:solidFill>
              </a:rPr>
              <a:t>Fig. 2-19:  Denmark has been in stage 4 of the demographic transition since the 1970s, with little population growth since then.  Its population pyramid shows increasing numbers of elderly and few children.</a:t>
            </a:r>
            <a:endParaRPr lang="en-US" sz="1800">
              <a:solidFill>
                <a:schemeClr val="bg1"/>
              </a:solidFill>
              <a:latin typeface="Times" pitchFamily="8" charset="0"/>
            </a:endParaRPr>
          </a:p>
        </p:txBody>
      </p:sp>
      <p:pic>
        <p:nvPicPr>
          <p:cNvPr id="24586" name="Picture 10"/>
          <p:cNvPicPr>
            <a:picLocks noGrp="1" noChangeAspect="1" noChangeArrowheads="1"/>
          </p:cNvPicPr>
          <p:nvPr>
            <p:ph idx="1"/>
          </p:nvPr>
        </p:nvPicPr>
        <p:blipFill>
          <a:blip r:embed="rId2" cstate="print"/>
          <a:srcRect/>
          <a:stretch>
            <a:fillRect/>
          </a:stretch>
        </p:blipFill>
        <p:spPr>
          <a:xfrm>
            <a:off x="533400" y="1524000"/>
            <a:ext cx="8077200" cy="3411538"/>
          </a:xfr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685800" y="228600"/>
            <a:ext cx="7772400" cy="1371600"/>
          </a:xfrm>
        </p:spPr>
        <p:txBody>
          <a:bodyPr/>
          <a:lstStyle/>
          <a:p>
            <a:r>
              <a:rPr lang="en-US"/>
              <a:t>Will the World Face an Overpopulation Problem?</a:t>
            </a:r>
          </a:p>
        </p:txBody>
      </p:sp>
      <p:sp>
        <p:nvSpPr>
          <p:cNvPr id="25603" name="Rectangle 3"/>
          <p:cNvSpPr>
            <a:spLocks noGrp="1" noChangeArrowheads="1"/>
          </p:cNvSpPr>
          <p:nvPr>
            <p:ph type="body" idx="1"/>
          </p:nvPr>
        </p:nvSpPr>
        <p:spPr>
          <a:xfrm>
            <a:off x="685800" y="1981200"/>
            <a:ext cx="7772400" cy="4572000"/>
          </a:xfrm>
        </p:spPr>
        <p:txBody>
          <a:bodyPr/>
          <a:lstStyle/>
          <a:p>
            <a:r>
              <a:rPr lang="en-US"/>
              <a:t>Malthus on overpopulation</a:t>
            </a:r>
          </a:p>
          <a:p>
            <a:pPr lvl="1"/>
            <a:r>
              <a:rPr lang="en-US" i="1"/>
              <a:t>Population growth &amp; food supply</a:t>
            </a:r>
          </a:p>
          <a:p>
            <a:pPr lvl="1"/>
            <a:r>
              <a:rPr lang="en-US" i="1"/>
              <a:t>Malthus’ critics</a:t>
            </a:r>
            <a:endParaRPr lang="en-US"/>
          </a:p>
          <a:p>
            <a:r>
              <a:rPr lang="en-US"/>
              <a:t>Declining birth rates</a:t>
            </a:r>
          </a:p>
          <a:p>
            <a:pPr lvl="1"/>
            <a:r>
              <a:rPr lang="en-US" i="1"/>
              <a:t>Malthus theory &amp; reality</a:t>
            </a:r>
          </a:p>
          <a:p>
            <a:pPr lvl="1"/>
            <a:r>
              <a:rPr lang="en-US" i="1"/>
              <a:t>Reasons for declining birth rates</a:t>
            </a:r>
            <a:endParaRPr lang="en-US"/>
          </a:p>
          <a:p>
            <a:r>
              <a:rPr lang="en-US"/>
              <a:t>World health threats</a:t>
            </a:r>
          </a:p>
          <a:p>
            <a:pPr lvl="1"/>
            <a:r>
              <a:rPr lang="en-US" i="1"/>
              <a:t>Epidemiological transitions</a:t>
            </a:r>
            <a:endParaRPr 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685800" y="533400"/>
            <a:ext cx="7772400" cy="838200"/>
          </a:xfrm>
        </p:spPr>
        <p:txBody>
          <a:bodyPr/>
          <a:lstStyle/>
          <a:p>
            <a:r>
              <a:rPr lang="en-US"/>
              <a:t>Fuel Wood Collection in Mali</a:t>
            </a:r>
          </a:p>
        </p:txBody>
      </p:sp>
      <p:pic>
        <p:nvPicPr>
          <p:cNvPr id="51204" name="Picture 4"/>
          <p:cNvPicPr>
            <a:picLocks noGrp="1" noChangeAspect="1" noChangeArrowheads="1"/>
          </p:cNvPicPr>
          <p:nvPr>
            <p:ph idx="1"/>
          </p:nvPr>
        </p:nvPicPr>
        <p:blipFill>
          <a:blip r:embed="rId2" cstate="print"/>
          <a:srcRect/>
          <a:stretch>
            <a:fillRect/>
          </a:stretch>
        </p:blipFill>
        <p:spPr>
          <a:xfrm>
            <a:off x="1752600" y="1641475"/>
            <a:ext cx="5715000" cy="4700588"/>
          </a:xfr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381000" y="381000"/>
            <a:ext cx="3581400" cy="3810000"/>
          </a:xfrm>
        </p:spPr>
        <p:txBody>
          <a:bodyPr/>
          <a:lstStyle/>
          <a:p>
            <a:pPr>
              <a:lnSpc>
                <a:spcPct val="90000"/>
              </a:lnSpc>
            </a:pPr>
            <a:r>
              <a:rPr lang="en-US" sz="4200"/>
              <a:t>Food &amp; Population, 1950-2000</a:t>
            </a:r>
            <a:r>
              <a:rPr lang="en-US"/>
              <a:t/>
            </a:r>
            <a:br>
              <a:rPr lang="en-US"/>
            </a:br>
            <a:r>
              <a:rPr lang="en-US" sz="3800" i="1"/>
              <a:t>Malthus vs. Actual Trends</a:t>
            </a:r>
            <a:r>
              <a:rPr lang="en-US" sz="4000" u="sng"/>
              <a:t> </a:t>
            </a:r>
            <a:endParaRPr lang="en-US"/>
          </a:p>
        </p:txBody>
      </p:sp>
      <p:sp>
        <p:nvSpPr>
          <p:cNvPr id="26629" name="Text Box 5"/>
          <p:cNvSpPr txBox="1">
            <a:spLocks noChangeArrowheads="1"/>
          </p:cNvSpPr>
          <p:nvPr/>
        </p:nvSpPr>
        <p:spPr bwMode="auto">
          <a:xfrm>
            <a:off x="609600" y="5791200"/>
            <a:ext cx="7588250" cy="825500"/>
          </a:xfrm>
          <a:prstGeom prst="rect">
            <a:avLst/>
          </a:prstGeom>
          <a:noFill/>
          <a:ln w="9525">
            <a:noFill/>
            <a:miter lim="800000"/>
            <a:headEnd/>
            <a:tailEnd/>
          </a:ln>
          <a:effectLst/>
        </p:spPr>
        <p:txBody>
          <a:bodyPr>
            <a:spAutoFit/>
          </a:bodyPr>
          <a:lstStyle/>
          <a:p>
            <a:pPr marL="1027113" indent="-1027113"/>
            <a:r>
              <a:rPr lang="en-US">
                <a:solidFill>
                  <a:schemeClr val="bg1"/>
                </a:solidFill>
              </a:rPr>
              <a:t>Fig. 2-20: Malthus predicted population would grow faster than food production, but food production actually expanded faster than population in the 2nd half of the 20th century.</a:t>
            </a:r>
            <a:endParaRPr lang="en-US" sz="1800">
              <a:solidFill>
                <a:schemeClr val="bg1"/>
              </a:solidFill>
              <a:latin typeface="Times" pitchFamily="8" charset="0"/>
            </a:endParaRPr>
          </a:p>
        </p:txBody>
      </p:sp>
      <p:pic>
        <p:nvPicPr>
          <p:cNvPr id="26635" name="Picture 11"/>
          <p:cNvPicPr>
            <a:picLocks noGrp="1" noChangeAspect="1" noChangeArrowheads="1"/>
          </p:cNvPicPr>
          <p:nvPr>
            <p:ph idx="1"/>
          </p:nvPr>
        </p:nvPicPr>
        <p:blipFill>
          <a:blip r:embed="rId2" cstate="print"/>
          <a:srcRect/>
          <a:stretch>
            <a:fillRect/>
          </a:stretch>
        </p:blipFill>
        <p:spPr>
          <a:xfrm>
            <a:off x="4183063" y="381000"/>
            <a:ext cx="4645025" cy="5181600"/>
          </a:xfr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381000" y="304800"/>
            <a:ext cx="8458200" cy="762000"/>
          </a:xfrm>
        </p:spPr>
        <p:txBody>
          <a:bodyPr/>
          <a:lstStyle/>
          <a:p>
            <a:r>
              <a:rPr lang="en-US" sz="4000"/>
              <a:t>Crude Birth Rate Decline, </a:t>
            </a:r>
            <a:r>
              <a:rPr lang="en-US" sz="3200"/>
              <a:t>1980-2005</a:t>
            </a:r>
            <a:endParaRPr lang="en-US"/>
          </a:p>
        </p:txBody>
      </p:sp>
      <p:sp>
        <p:nvSpPr>
          <p:cNvPr id="27652" name="Text Box 4"/>
          <p:cNvSpPr txBox="1">
            <a:spLocks noChangeArrowheads="1"/>
          </p:cNvSpPr>
          <p:nvPr/>
        </p:nvSpPr>
        <p:spPr bwMode="auto">
          <a:xfrm>
            <a:off x="533400" y="5943600"/>
            <a:ext cx="8229600" cy="825500"/>
          </a:xfrm>
          <a:prstGeom prst="rect">
            <a:avLst/>
          </a:prstGeom>
          <a:noFill/>
          <a:ln w="9525">
            <a:noFill/>
            <a:miter lim="800000"/>
            <a:headEnd/>
            <a:tailEnd/>
          </a:ln>
          <a:effectLst/>
        </p:spPr>
        <p:txBody>
          <a:bodyPr>
            <a:spAutoFit/>
          </a:bodyPr>
          <a:lstStyle/>
          <a:p>
            <a:pPr marL="1027113" indent="-1027113"/>
            <a:r>
              <a:rPr lang="en-US">
                <a:solidFill>
                  <a:schemeClr val="bg1"/>
                </a:solidFill>
              </a:rPr>
              <a:t>Fig. 2-21: Crude birth rates declined in most countries during the 1980s and 1990s (though the absolute number of births per year increased from about 120 to 130 million). </a:t>
            </a:r>
          </a:p>
        </p:txBody>
      </p:sp>
      <p:pic>
        <p:nvPicPr>
          <p:cNvPr id="27657" name="Picture 9"/>
          <p:cNvPicPr>
            <a:picLocks noGrp="1" noChangeAspect="1" noChangeArrowheads="1"/>
          </p:cNvPicPr>
          <p:nvPr>
            <p:ph idx="1"/>
          </p:nvPr>
        </p:nvPicPr>
        <p:blipFill>
          <a:blip r:embed="rId2" cstate="print"/>
          <a:srcRect/>
          <a:stretch>
            <a:fillRect/>
          </a:stretch>
        </p:blipFill>
        <p:spPr>
          <a:xfrm>
            <a:off x="762000" y="1309688"/>
            <a:ext cx="7696200" cy="4405312"/>
          </a:xfr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457200"/>
            <a:ext cx="8229600" cy="6124754"/>
          </a:xfrm>
          <a:prstGeom prst="rect">
            <a:avLst/>
          </a:prstGeom>
          <a:noFill/>
        </p:spPr>
        <p:txBody>
          <a:bodyPr wrap="square" rtlCol="0">
            <a:spAutoFit/>
          </a:bodyPr>
          <a:lstStyle/>
          <a:p>
            <a:r>
              <a:rPr lang="en-US" sz="2800" dirty="0" smtClean="0">
                <a:solidFill>
                  <a:srgbClr val="FFFF00"/>
                </a:solidFill>
              </a:rPr>
              <a:t>Agricultural density</a:t>
            </a:r>
            <a:r>
              <a:rPr lang="en-US" sz="2800" dirty="0" smtClean="0">
                <a:solidFill>
                  <a:schemeClr val="bg1"/>
                </a:solidFill>
              </a:rPr>
              <a:t>: the number of actual farmers per unit of arable land. </a:t>
            </a:r>
          </a:p>
          <a:p>
            <a:endParaRPr lang="en-US" sz="2800" dirty="0">
              <a:solidFill>
                <a:schemeClr val="bg1"/>
              </a:solidFill>
            </a:endParaRPr>
          </a:p>
          <a:p>
            <a:r>
              <a:rPr lang="en-US" sz="2800" dirty="0" smtClean="0">
                <a:solidFill>
                  <a:schemeClr val="bg1"/>
                </a:solidFill>
              </a:rPr>
              <a:t>	Example: a country has 60,000 square kilometers of arable land and 5,000 farmers. </a:t>
            </a:r>
          </a:p>
          <a:p>
            <a:endParaRPr lang="en-US" sz="2800" dirty="0">
              <a:solidFill>
                <a:schemeClr val="bg1"/>
              </a:solidFill>
            </a:endParaRPr>
          </a:p>
          <a:p>
            <a:r>
              <a:rPr lang="en-US" sz="2800" dirty="0" smtClean="0">
                <a:solidFill>
                  <a:schemeClr val="bg1"/>
                </a:solidFill>
              </a:rPr>
              <a:t>60,000 / 5,000 = 12 farmers per square kilometer of arable land. The agricultural density is 12. </a:t>
            </a:r>
          </a:p>
          <a:p>
            <a:endParaRPr lang="en-US" sz="2800" dirty="0">
              <a:solidFill>
                <a:schemeClr val="bg1"/>
              </a:solidFill>
            </a:endParaRPr>
          </a:p>
          <a:p>
            <a:r>
              <a:rPr lang="en-US" sz="2800" dirty="0" smtClean="0">
                <a:solidFill>
                  <a:schemeClr val="bg1"/>
                </a:solidFill>
              </a:rPr>
              <a:t>This figure helps to account for economic differences. Developed countries have lower agricultural densities because their farmers have technology that allows them to do more work with fewer people. </a:t>
            </a:r>
            <a:endParaRPr lang="en-US" sz="2800" dirty="0">
              <a:solidFill>
                <a:schemeClr val="bg1"/>
              </a:solidFill>
            </a:endParaRPr>
          </a:p>
        </p:txBody>
      </p:sp>
    </p:spTree>
    <p:extLst>
      <p:ext uri="{BB962C8B-B14F-4D97-AF65-F5344CB8AC3E}">
        <p14:creationId xmlns:p14="http://schemas.microsoft.com/office/powerpoint/2010/main" val="276166157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685800" y="228600"/>
            <a:ext cx="7772400" cy="685800"/>
          </a:xfrm>
        </p:spPr>
        <p:txBody>
          <a:bodyPr/>
          <a:lstStyle/>
          <a:p>
            <a:r>
              <a:rPr lang="en-US"/>
              <a:t>Use of Family Planning</a:t>
            </a:r>
          </a:p>
        </p:txBody>
      </p:sp>
      <p:sp>
        <p:nvSpPr>
          <p:cNvPr id="28676" name="Text Box 4"/>
          <p:cNvSpPr txBox="1">
            <a:spLocks noChangeArrowheads="1"/>
          </p:cNvSpPr>
          <p:nvPr/>
        </p:nvSpPr>
        <p:spPr bwMode="auto">
          <a:xfrm>
            <a:off x="381000" y="6096000"/>
            <a:ext cx="8578850" cy="581025"/>
          </a:xfrm>
          <a:prstGeom prst="rect">
            <a:avLst/>
          </a:prstGeom>
          <a:noFill/>
          <a:ln w="9525">
            <a:noFill/>
            <a:miter lim="800000"/>
            <a:headEnd/>
            <a:tailEnd/>
          </a:ln>
          <a:effectLst/>
        </p:spPr>
        <p:txBody>
          <a:bodyPr>
            <a:spAutoFit/>
          </a:bodyPr>
          <a:lstStyle/>
          <a:p>
            <a:pPr marL="1027113" indent="-1027113"/>
            <a:r>
              <a:rPr lang="en-US">
                <a:solidFill>
                  <a:schemeClr val="bg1"/>
                </a:solidFill>
              </a:rPr>
              <a:t>Fig. 2-22: Both the extent of family planning use  and the methods used vary  widely by country and culture.</a:t>
            </a:r>
            <a:r>
              <a:rPr lang="en-US" sz="1800">
                <a:solidFill>
                  <a:schemeClr val="bg1"/>
                </a:solidFill>
                <a:latin typeface="Times" pitchFamily="8" charset="0"/>
              </a:rPr>
              <a:t>  </a:t>
            </a:r>
          </a:p>
        </p:txBody>
      </p:sp>
      <p:pic>
        <p:nvPicPr>
          <p:cNvPr id="28681" name="Picture 9"/>
          <p:cNvPicPr>
            <a:picLocks noGrp="1" noChangeAspect="1" noChangeArrowheads="1"/>
          </p:cNvPicPr>
          <p:nvPr>
            <p:ph idx="1"/>
          </p:nvPr>
        </p:nvPicPr>
        <p:blipFill>
          <a:blip r:embed="rId2" cstate="print"/>
          <a:srcRect/>
          <a:stretch>
            <a:fillRect/>
          </a:stretch>
        </p:blipFill>
        <p:spPr>
          <a:xfrm>
            <a:off x="1676400" y="1130300"/>
            <a:ext cx="5715000" cy="4762500"/>
          </a:xfr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685800" y="457200"/>
            <a:ext cx="7772400" cy="838200"/>
          </a:xfrm>
        </p:spPr>
        <p:txBody>
          <a:bodyPr/>
          <a:lstStyle/>
          <a:p>
            <a:r>
              <a:rPr lang="en-US" sz="4200"/>
              <a:t>Women Using Family Planning</a:t>
            </a:r>
            <a:endParaRPr lang="en-US"/>
          </a:p>
        </p:txBody>
      </p:sp>
      <p:pic>
        <p:nvPicPr>
          <p:cNvPr id="47108" name="Picture 4"/>
          <p:cNvPicPr>
            <a:picLocks noGrp="1" noChangeAspect="1" noChangeArrowheads="1"/>
          </p:cNvPicPr>
          <p:nvPr>
            <p:ph idx="1"/>
          </p:nvPr>
        </p:nvPicPr>
        <p:blipFill>
          <a:blip r:embed="rId2" cstate="print"/>
          <a:srcRect/>
          <a:stretch>
            <a:fillRect/>
          </a:stretch>
        </p:blipFill>
        <p:spPr>
          <a:xfrm>
            <a:off x="609600" y="1603375"/>
            <a:ext cx="7848600" cy="4492625"/>
          </a:xfr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685800" y="609600"/>
            <a:ext cx="7772400" cy="1295400"/>
          </a:xfrm>
        </p:spPr>
        <p:txBody>
          <a:bodyPr/>
          <a:lstStyle/>
          <a:p>
            <a:r>
              <a:rPr lang="en-US" sz="4000"/>
              <a:t>Family Planning Methods</a:t>
            </a:r>
            <a:r>
              <a:rPr lang="en-US"/>
              <a:t> </a:t>
            </a:r>
            <a:br>
              <a:rPr lang="en-US"/>
            </a:br>
            <a:r>
              <a:rPr lang="en-US" sz="3600"/>
              <a:t>used in three countries</a:t>
            </a:r>
            <a:endParaRPr lang="en-US"/>
          </a:p>
        </p:txBody>
      </p:sp>
      <p:pic>
        <p:nvPicPr>
          <p:cNvPr id="48132" name="Picture 4"/>
          <p:cNvPicPr>
            <a:picLocks noGrp="1" noChangeAspect="1" noChangeArrowheads="1"/>
          </p:cNvPicPr>
          <p:nvPr>
            <p:ph idx="1"/>
          </p:nvPr>
        </p:nvPicPr>
        <p:blipFill>
          <a:blip r:embed="rId2" cstate="print"/>
          <a:srcRect/>
          <a:stretch>
            <a:fillRect/>
          </a:stretch>
        </p:blipFill>
        <p:spPr>
          <a:xfrm>
            <a:off x="457200" y="2514600"/>
            <a:ext cx="8153400" cy="2232025"/>
          </a:xfr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304800" y="304800"/>
            <a:ext cx="8458200" cy="990600"/>
          </a:xfrm>
        </p:spPr>
        <p:txBody>
          <a:bodyPr/>
          <a:lstStyle/>
          <a:p>
            <a:r>
              <a:rPr lang="en-US" sz="4000"/>
              <a:t>Promoting One-Child Policy in China</a:t>
            </a:r>
            <a:endParaRPr lang="en-US"/>
          </a:p>
        </p:txBody>
      </p:sp>
      <p:pic>
        <p:nvPicPr>
          <p:cNvPr id="52228" name="Picture 4"/>
          <p:cNvPicPr>
            <a:picLocks noGrp="1" noChangeAspect="1" noChangeArrowheads="1"/>
          </p:cNvPicPr>
          <p:nvPr>
            <p:ph idx="1"/>
          </p:nvPr>
        </p:nvPicPr>
        <p:blipFill>
          <a:blip r:embed="rId2" cstate="print"/>
          <a:srcRect/>
          <a:stretch>
            <a:fillRect/>
          </a:stretch>
        </p:blipFill>
        <p:spPr>
          <a:xfrm>
            <a:off x="990600" y="1698625"/>
            <a:ext cx="6934200" cy="4692650"/>
          </a:xfr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685800" y="685800"/>
            <a:ext cx="2590800" cy="3352800"/>
          </a:xfrm>
        </p:spPr>
        <p:txBody>
          <a:bodyPr/>
          <a:lstStyle/>
          <a:p>
            <a:r>
              <a:rPr lang="en-US"/>
              <a:t>Cholera in London, </a:t>
            </a:r>
            <a:r>
              <a:rPr lang="en-US" sz="4000"/>
              <a:t>1854</a:t>
            </a:r>
            <a:endParaRPr lang="en-US"/>
          </a:p>
        </p:txBody>
      </p:sp>
      <p:sp>
        <p:nvSpPr>
          <p:cNvPr id="29700" name="Text Box 4"/>
          <p:cNvSpPr txBox="1">
            <a:spLocks noChangeArrowheads="1"/>
          </p:cNvSpPr>
          <p:nvPr/>
        </p:nvSpPr>
        <p:spPr bwMode="auto">
          <a:xfrm>
            <a:off x="381000" y="5943600"/>
            <a:ext cx="8439150" cy="581025"/>
          </a:xfrm>
          <a:prstGeom prst="rect">
            <a:avLst/>
          </a:prstGeom>
          <a:noFill/>
          <a:ln w="9525">
            <a:noFill/>
            <a:miter lim="800000"/>
            <a:headEnd/>
            <a:tailEnd/>
          </a:ln>
          <a:effectLst/>
        </p:spPr>
        <p:txBody>
          <a:bodyPr>
            <a:spAutoFit/>
          </a:bodyPr>
          <a:lstStyle/>
          <a:p>
            <a:pPr marL="1027113" indent="-1027113"/>
            <a:r>
              <a:rPr lang="en-US">
                <a:solidFill>
                  <a:schemeClr val="bg1"/>
                </a:solidFill>
              </a:rPr>
              <a:t>Fig. 2-23: By mapping the distribution of cholera cases and water pumps in Soho, London,  Dr. John Snow identified the source of the water-borne epidemic.</a:t>
            </a:r>
          </a:p>
        </p:txBody>
      </p:sp>
      <p:pic>
        <p:nvPicPr>
          <p:cNvPr id="29705" name="Picture 9"/>
          <p:cNvPicPr>
            <a:picLocks noGrp="1" noChangeAspect="1" noChangeArrowheads="1"/>
          </p:cNvPicPr>
          <p:nvPr>
            <p:ph idx="1"/>
          </p:nvPr>
        </p:nvPicPr>
        <p:blipFill>
          <a:blip r:embed="rId2" cstate="print"/>
          <a:srcRect/>
          <a:stretch>
            <a:fillRect/>
          </a:stretch>
        </p:blipFill>
        <p:spPr>
          <a:xfrm>
            <a:off x="3824288" y="457200"/>
            <a:ext cx="4745037" cy="5181600"/>
          </a:xfr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609600" y="304800"/>
            <a:ext cx="8077200" cy="685800"/>
          </a:xfrm>
        </p:spPr>
        <p:txBody>
          <a:bodyPr/>
          <a:lstStyle/>
          <a:p>
            <a:r>
              <a:rPr lang="en-US" sz="4000"/>
              <a:t>Tuberculosis Death Rates</a:t>
            </a:r>
            <a:endParaRPr lang="en-US"/>
          </a:p>
        </p:txBody>
      </p:sp>
      <p:sp>
        <p:nvSpPr>
          <p:cNvPr id="30724" name="Text Box 4"/>
          <p:cNvSpPr txBox="1">
            <a:spLocks noChangeArrowheads="1"/>
          </p:cNvSpPr>
          <p:nvPr/>
        </p:nvSpPr>
        <p:spPr bwMode="auto">
          <a:xfrm>
            <a:off x="381000" y="6019800"/>
            <a:ext cx="8305800" cy="581025"/>
          </a:xfrm>
          <a:prstGeom prst="rect">
            <a:avLst/>
          </a:prstGeom>
          <a:noFill/>
          <a:ln w="9525">
            <a:noFill/>
            <a:miter lim="800000"/>
            <a:headEnd/>
            <a:tailEnd/>
          </a:ln>
          <a:effectLst/>
        </p:spPr>
        <p:txBody>
          <a:bodyPr>
            <a:spAutoFit/>
          </a:bodyPr>
          <a:lstStyle/>
          <a:p>
            <a:pPr marL="1027113" indent="-1027113"/>
            <a:r>
              <a:rPr lang="en-US">
                <a:solidFill>
                  <a:schemeClr val="bg1"/>
                </a:solidFill>
              </a:rPr>
              <a:t>Fig. 2-24: The tuberculosis death rate is good indicator of a country’s ability to invest in health care.  TB is still one of the world’s largest infectious disease killers. </a:t>
            </a:r>
          </a:p>
        </p:txBody>
      </p:sp>
      <p:pic>
        <p:nvPicPr>
          <p:cNvPr id="30729" name="Picture 9"/>
          <p:cNvPicPr>
            <a:picLocks noGrp="1" noChangeAspect="1" noChangeArrowheads="1"/>
          </p:cNvPicPr>
          <p:nvPr>
            <p:ph idx="1"/>
          </p:nvPr>
        </p:nvPicPr>
        <p:blipFill>
          <a:blip r:embed="rId2" cstate="print"/>
          <a:srcRect/>
          <a:stretch>
            <a:fillRect/>
          </a:stretch>
        </p:blipFill>
        <p:spPr>
          <a:xfrm>
            <a:off x="762000" y="1371600"/>
            <a:ext cx="7620000" cy="4362450"/>
          </a:xfr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533400" y="381000"/>
            <a:ext cx="8153400" cy="685800"/>
          </a:xfrm>
        </p:spPr>
        <p:txBody>
          <a:bodyPr/>
          <a:lstStyle/>
          <a:p>
            <a:r>
              <a:rPr lang="en-US"/>
              <a:t>Avian Flu, </a:t>
            </a:r>
            <a:r>
              <a:rPr lang="en-US" sz="4000"/>
              <a:t>2003 - 2006</a:t>
            </a:r>
            <a:endParaRPr lang="en-US"/>
          </a:p>
        </p:txBody>
      </p:sp>
      <p:sp>
        <p:nvSpPr>
          <p:cNvPr id="36869" name="Text Box 5"/>
          <p:cNvSpPr txBox="1">
            <a:spLocks noChangeArrowheads="1"/>
          </p:cNvSpPr>
          <p:nvPr/>
        </p:nvSpPr>
        <p:spPr bwMode="auto">
          <a:xfrm>
            <a:off x="669925" y="6019800"/>
            <a:ext cx="8397875" cy="336550"/>
          </a:xfrm>
          <a:prstGeom prst="rect">
            <a:avLst/>
          </a:prstGeom>
          <a:noFill/>
          <a:ln w="9525">
            <a:noFill/>
            <a:miter lim="800000"/>
            <a:headEnd/>
            <a:tailEnd/>
          </a:ln>
          <a:effectLst/>
        </p:spPr>
        <p:txBody>
          <a:bodyPr>
            <a:spAutoFit/>
          </a:bodyPr>
          <a:lstStyle/>
          <a:p>
            <a:pPr marL="1027113" indent="-1027113"/>
            <a:r>
              <a:rPr lang="en-US">
                <a:solidFill>
                  <a:schemeClr val="bg1"/>
                </a:solidFill>
              </a:rPr>
              <a:t>Fig. 2-25: </a:t>
            </a:r>
            <a:r>
              <a:rPr lang="en-US">
                <a:solidFill>
                  <a:schemeClr val="bg1"/>
                </a:solidFill>
                <a:latin typeface="ArialMT" charset="0"/>
              </a:rPr>
              <a:t>The first cases of avian flu in this outbreak were reported in Southeast Asia.</a:t>
            </a:r>
            <a:endParaRPr lang="en-US">
              <a:latin typeface="ArialMT" charset="0"/>
            </a:endParaRPr>
          </a:p>
        </p:txBody>
      </p:sp>
      <p:pic>
        <p:nvPicPr>
          <p:cNvPr id="36873" name="Picture 9"/>
          <p:cNvPicPr>
            <a:picLocks noGrp="1" noChangeAspect="1" noChangeArrowheads="1"/>
          </p:cNvPicPr>
          <p:nvPr>
            <p:ph idx="1"/>
          </p:nvPr>
        </p:nvPicPr>
        <p:blipFill>
          <a:blip r:embed="rId2" cstate="print"/>
          <a:srcRect/>
          <a:stretch>
            <a:fillRect/>
          </a:stretch>
        </p:blipFill>
        <p:spPr>
          <a:xfrm>
            <a:off x="1066800" y="1447800"/>
            <a:ext cx="7010400" cy="4248150"/>
          </a:xfr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57200" y="228600"/>
            <a:ext cx="8229600" cy="762000"/>
          </a:xfrm>
        </p:spPr>
        <p:txBody>
          <a:bodyPr/>
          <a:lstStyle/>
          <a:p>
            <a:r>
              <a:rPr lang="en-US" sz="4000"/>
              <a:t>HIV/AIDS Prevalence Rates, 2005</a:t>
            </a:r>
            <a:endParaRPr lang="en-US"/>
          </a:p>
        </p:txBody>
      </p:sp>
      <p:sp>
        <p:nvSpPr>
          <p:cNvPr id="31748" name="Text Box 4"/>
          <p:cNvSpPr txBox="1">
            <a:spLocks noChangeArrowheads="1"/>
          </p:cNvSpPr>
          <p:nvPr/>
        </p:nvSpPr>
        <p:spPr bwMode="auto">
          <a:xfrm>
            <a:off x="381000" y="6019800"/>
            <a:ext cx="8128000" cy="581025"/>
          </a:xfrm>
          <a:prstGeom prst="rect">
            <a:avLst/>
          </a:prstGeom>
          <a:noFill/>
          <a:ln w="9525">
            <a:noFill/>
            <a:miter lim="800000"/>
            <a:headEnd/>
            <a:tailEnd/>
          </a:ln>
          <a:effectLst/>
        </p:spPr>
        <p:txBody>
          <a:bodyPr>
            <a:spAutoFit/>
          </a:bodyPr>
          <a:lstStyle/>
          <a:p>
            <a:pPr marL="912813" indent="-912813"/>
            <a:r>
              <a:rPr lang="en-US">
                <a:solidFill>
                  <a:schemeClr val="bg1"/>
                </a:solidFill>
              </a:rPr>
              <a:t>Fig. 2-26: The highest HIV infection rates are in sub-Saharan Africa.  India and China have large numbers of cases, but lower infection rates at present.</a:t>
            </a:r>
          </a:p>
        </p:txBody>
      </p:sp>
      <p:pic>
        <p:nvPicPr>
          <p:cNvPr id="31753" name="Picture 9"/>
          <p:cNvPicPr>
            <a:picLocks noGrp="1" noChangeAspect="1" noChangeArrowheads="1"/>
          </p:cNvPicPr>
          <p:nvPr>
            <p:ph idx="1"/>
          </p:nvPr>
        </p:nvPicPr>
        <p:blipFill>
          <a:blip r:embed="rId2" cstate="print"/>
          <a:srcRect/>
          <a:stretch>
            <a:fillRect/>
          </a:stretch>
        </p:blipFill>
        <p:spPr>
          <a:xfrm>
            <a:off x="685800" y="1247775"/>
            <a:ext cx="7696200" cy="4405313"/>
          </a:xfr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685800" y="304800"/>
            <a:ext cx="7772400" cy="838200"/>
          </a:xfrm>
        </p:spPr>
        <p:txBody>
          <a:bodyPr/>
          <a:lstStyle/>
          <a:p>
            <a:r>
              <a:rPr lang="en-US"/>
              <a:t>Retired Man in Russia</a:t>
            </a:r>
          </a:p>
        </p:txBody>
      </p:sp>
      <p:pic>
        <p:nvPicPr>
          <p:cNvPr id="50180" name="Picture 4"/>
          <p:cNvPicPr>
            <a:picLocks noGrp="1" noChangeAspect="1" noChangeArrowheads="1"/>
          </p:cNvPicPr>
          <p:nvPr>
            <p:ph idx="1"/>
          </p:nvPr>
        </p:nvPicPr>
        <p:blipFill>
          <a:blip r:embed="rId2" cstate="print"/>
          <a:srcRect/>
          <a:stretch>
            <a:fillRect/>
          </a:stretch>
        </p:blipFill>
        <p:spPr>
          <a:xfrm>
            <a:off x="1295400" y="1524000"/>
            <a:ext cx="6705600" cy="4967288"/>
          </a:xfr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85800" y="304800"/>
            <a:ext cx="7772400" cy="685800"/>
          </a:xfrm>
        </p:spPr>
        <p:txBody>
          <a:bodyPr/>
          <a:lstStyle/>
          <a:p>
            <a:r>
              <a:rPr lang="en-US"/>
              <a:t>World Population Cartogram</a:t>
            </a:r>
          </a:p>
        </p:txBody>
      </p:sp>
      <p:sp>
        <p:nvSpPr>
          <p:cNvPr id="4101" name="Text Box 5"/>
          <p:cNvSpPr txBox="1">
            <a:spLocks noChangeArrowheads="1"/>
          </p:cNvSpPr>
          <p:nvPr/>
        </p:nvSpPr>
        <p:spPr bwMode="auto">
          <a:xfrm>
            <a:off x="685800" y="5943600"/>
            <a:ext cx="7788275" cy="611188"/>
          </a:xfrm>
          <a:prstGeom prst="rect">
            <a:avLst/>
          </a:prstGeom>
          <a:noFill/>
          <a:ln w="9525">
            <a:noFill/>
            <a:miter lim="800000"/>
            <a:headEnd/>
            <a:tailEnd/>
          </a:ln>
          <a:effectLst/>
        </p:spPr>
        <p:txBody>
          <a:bodyPr>
            <a:spAutoFit/>
          </a:bodyPr>
          <a:lstStyle/>
          <a:p>
            <a:pPr marL="915988" indent="-915988"/>
            <a:r>
              <a:rPr lang="en-US">
                <a:solidFill>
                  <a:schemeClr val="bg1"/>
                </a:solidFill>
              </a:rPr>
              <a:t>Fig. 2-1: This cartogram displays countries by the size of their population rather than their land area.</a:t>
            </a:r>
            <a:r>
              <a:rPr lang="en-US" sz="1800">
                <a:solidFill>
                  <a:schemeClr val="bg1"/>
                </a:solidFill>
              </a:rPr>
              <a:t>  </a:t>
            </a:r>
            <a:r>
              <a:rPr lang="en-US" sz="1400" i="1">
                <a:solidFill>
                  <a:schemeClr val="bg1"/>
                </a:solidFill>
              </a:rPr>
              <a:t>(Only countries with 50 million or more people are named.)</a:t>
            </a:r>
            <a:endParaRPr lang="en-US" sz="2400">
              <a:solidFill>
                <a:schemeClr val="bg1"/>
              </a:solidFill>
            </a:endParaRPr>
          </a:p>
        </p:txBody>
      </p:sp>
      <p:pic>
        <p:nvPicPr>
          <p:cNvPr id="4107" name="Picture 11"/>
          <p:cNvPicPr>
            <a:picLocks noGrp="1" noChangeAspect="1" noChangeArrowheads="1"/>
          </p:cNvPicPr>
          <p:nvPr>
            <p:ph idx="1"/>
          </p:nvPr>
        </p:nvPicPr>
        <p:blipFill>
          <a:blip r:embed="rId2" cstate="print"/>
          <a:srcRect/>
          <a:stretch>
            <a:fillRect/>
          </a:stretch>
        </p:blipFill>
        <p:spPr>
          <a:xfrm>
            <a:off x="1066800" y="1257300"/>
            <a:ext cx="7010400" cy="4381500"/>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228600" y="533400"/>
            <a:ext cx="3200400" cy="3733800"/>
          </a:xfrm>
        </p:spPr>
        <p:txBody>
          <a:bodyPr/>
          <a:lstStyle/>
          <a:p>
            <a:r>
              <a:rPr lang="en-US" sz="4000"/>
              <a:t>World Population Distribution &amp; Climate Zones</a:t>
            </a:r>
            <a:endParaRPr lang="en-US"/>
          </a:p>
        </p:txBody>
      </p:sp>
      <p:sp>
        <p:nvSpPr>
          <p:cNvPr id="32773" name="Text Box 5"/>
          <p:cNvSpPr txBox="1">
            <a:spLocks noChangeArrowheads="1"/>
          </p:cNvSpPr>
          <p:nvPr/>
        </p:nvSpPr>
        <p:spPr bwMode="auto">
          <a:xfrm>
            <a:off x="838200" y="5972175"/>
            <a:ext cx="7712075" cy="581025"/>
          </a:xfrm>
          <a:prstGeom prst="rect">
            <a:avLst/>
          </a:prstGeom>
          <a:noFill/>
          <a:ln w="9525">
            <a:noFill/>
            <a:miter lim="800000"/>
            <a:headEnd/>
            <a:tailEnd/>
          </a:ln>
          <a:effectLst/>
        </p:spPr>
        <p:txBody>
          <a:bodyPr>
            <a:spAutoFit/>
          </a:bodyPr>
          <a:lstStyle/>
          <a:p>
            <a:pPr marL="912813" indent="-912813"/>
            <a:r>
              <a:rPr lang="en-US">
                <a:solidFill>
                  <a:schemeClr val="bg1"/>
                </a:solidFill>
              </a:rPr>
              <a:t>Fig. 2-2: World population is unevenly distributed across the earth’s surface. Climate is one factor that affects population density.  </a:t>
            </a:r>
          </a:p>
        </p:txBody>
      </p:sp>
      <p:sp>
        <p:nvSpPr>
          <p:cNvPr id="32774" name="Rectangle 6"/>
          <p:cNvSpPr>
            <a:spLocks noChangeArrowheads="1"/>
          </p:cNvSpPr>
          <p:nvPr/>
        </p:nvSpPr>
        <p:spPr bwMode="auto">
          <a:xfrm>
            <a:off x="1600200" y="3505200"/>
            <a:ext cx="6203950" cy="336550"/>
          </a:xfrm>
          <a:prstGeom prst="rect">
            <a:avLst/>
          </a:prstGeom>
          <a:noFill/>
          <a:ln w="9525">
            <a:noFill/>
            <a:miter lim="800000"/>
            <a:headEnd/>
            <a:tailEnd/>
          </a:ln>
          <a:effectLst/>
        </p:spPr>
        <p:txBody>
          <a:bodyPr>
            <a:spAutoFit/>
          </a:bodyPr>
          <a:lstStyle/>
          <a:p>
            <a:endParaRPr lang="en-US"/>
          </a:p>
        </p:txBody>
      </p:sp>
      <p:sp>
        <p:nvSpPr>
          <p:cNvPr id="32775" name="Rectangle 7"/>
          <p:cNvSpPr>
            <a:spLocks noChangeArrowheads="1"/>
          </p:cNvSpPr>
          <p:nvPr/>
        </p:nvSpPr>
        <p:spPr bwMode="auto">
          <a:xfrm>
            <a:off x="1828800" y="4495800"/>
            <a:ext cx="5995988" cy="336550"/>
          </a:xfrm>
          <a:prstGeom prst="rect">
            <a:avLst/>
          </a:prstGeom>
          <a:noFill/>
          <a:ln w="9525">
            <a:noFill/>
            <a:miter lim="800000"/>
            <a:headEnd/>
            <a:tailEnd/>
          </a:ln>
          <a:effectLst/>
        </p:spPr>
        <p:txBody>
          <a:bodyPr>
            <a:spAutoFit/>
          </a:bodyPr>
          <a:lstStyle/>
          <a:p>
            <a:endParaRPr lang="en-US"/>
          </a:p>
        </p:txBody>
      </p:sp>
      <p:pic>
        <p:nvPicPr>
          <p:cNvPr id="32780" name="Picture 12"/>
          <p:cNvPicPr>
            <a:picLocks noGrp="1" noChangeAspect="1" noChangeArrowheads="1"/>
          </p:cNvPicPr>
          <p:nvPr>
            <p:ph idx="1"/>
          </p:nvPr>
        </p:nvPicPr>
        <p:blipFill>
          <a:blip r:embed="rId2" cstate="print"/>
          <a:srcRect/>
          <a:stretch>
            <a:fillRect/>
          </a:stretch>
        </p:blipFill>
        <p:spPr>
          <a:xfrm>
            <a:off x="3652838" y="304800"/>
            <a:ext cx="5189537" cy="5486400"/>
          </a:xfrm>
        </p:spPr>
      </p:pic>
      <p:sp>
        <p:nvSpPr>
          <p:cNvPr id="32781" name="Rectangle 13"/>
          <p:cNvSpPr>
            <a:spLocks noChangeArrowheads="1"/>
          </p:cNvSpPr>
          <p:nvPr/>
        </p:nvSpPr>
        <p:spPr bwMode="auto">
          <a:xfrm>
            <a:off x="2133600" y="3733800"/>
            <a:ext cx="184150" cy="336550"/>
          </a:xfrm>
          <a:prstGeom prst="rect">
            <a:avLst/>
          </a:prstGeom>
          <a:noFill/>
          <a:ln w="9525">
            <a:noFill/>
            <a:miter lim="800000"/>
            <a:headEnd/>
            <a:tailEnd/>
          </a:ln>
          <a:effectLst/>
        </p:spPr>
        <p:txBody>
          <a:bodyPr wrap="none">
            <a:spAutoFit/>
          </a:bodyPr>
          <a:lstStyle/>
          <a:p>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685800" y="457200"/>
            <a:ext cx="7772400" cy="838200"/>
          </a:xfrm>
        </p:spPr>
        <p:txBody>
          <a:bodyPr/>
          <a:lstStyle/>
          <a:p>
            <a:r>
              <a:rPr lang="en-US"/>
              <a:t>World Population Density</a:t>
            </a:r>
          </a:p>
        </p:txBody>
      </p:sp>
      <p:pic>
        <p:nvPicPr>
          <p:cNvPr id="37892" name="Picture 4"/>
          <p:cNvPicPr>
            <a:picLocks noGrp="1" noChangeAspect="1" noChangeArrowheads="1"/>
          </p:cNvPicPr>
          <p:nvPr>
            <p:ph idx="1"/>
          </p:nvPr>
        </p:nvPicPr>
        <p:blipFill>
          <a:blip r:embed="rId2" cstate="print"/>
          <a:srcRect/>
          <a:stretch>
            <a:fillRect/>
          </a:stretch>
        </p:blipFill>
        <p:spPr>
          <a:xfrm>
            <a:off x="609600" y="1676400"/>
            <a:ext cx="7848600" cy="4498975"/>
          </a:xfr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685800" y="457200"/>
            <a:ext cx="7772400" cy="914400"/>
          </a:xfrm>
        </p:spPr>
        <p:txBody>
          <a:bodyPr/>
          <a:lstStyle/>
          <a:p>
            <a:r>
              <a:rPr lang="en-US"/>
              <a:t>Climate Zones </a:t>
            </a:r>
            <a:r>
              <a:rPr lang="en-US" sz="3200" i="1"/>
              <a:t>(simplified)</a:t>
            </a:r>
            <a:endParaRPr lang="en-US"/>
          </a:p>
        </p:txBody>
      </p:sp>
      <p:pic>
        <p:nvPicPr>
          <p:cNvPr id="38916" name="Picture 4"/>
          <p:cNvPicPr>
            <a:picLocks noGrp="1" noChangeAspect="1" noChangeArrowheads="1"/>
          </p:cNvPicPr>
          <p:nvPr>
            <p:ph idx="1"/>
          </p:nvPr>
        </p:nvPicPr>
        <p:blipFill>
          <a:blip r:embed="rId2" cstate="print"/>
          <a:srcRect/>
          <a:stretch>
            <a:fillRect/>
          </a:stretch>
        </p:blipFill>
        <p:spPr>
          <a:xfrm>
            <a:off x="381000" y="1981200"/>
            <a:ext cx="8382000" cy="3727450"/>
          </a:xfr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685800" y="152400"/>
            <a:ext cx="2895600" cy="3352800"/>
          </a:xfrm>
        </p:spPr>
        <p:txBody>
          <a:bodyPr/>
          <a:lstStyle/>
          <a:p>
            <a:pPr>
              <a:lnSpc>
                <a:spcPct val="70000"/>
              </a:lnSpc>
            </a:pPr>
            <a:r>
              <a:rPr lang="en-US" sz="4000"/>
              <a:t>Expansion of the Ecumene</a:t>
            </a:r>
            <a:r>
              <a:rPr lang="en-US" u="sng"/>
              <a:t/>
            </a:r>
            <a:br>
              <a:rPr lang="en-US" u="sng"/>
            </a:br>
            <a:r>
              <a:rPr lang="en-US"/>
              <a:t> </a:t>
            </a:r>
            <a:r>
              <a:rPr lang="en-US" sz="3200" i="1"/>
              <a:t>5000 BC - </a:t>
            </a:r>
            <a:br>
              <a:rPr lang="en-US" sz="3200" i="1"/>
            </a:br>
            <a:r>
              <a:rPr lang="en-US" sz="3200" i="1"/>
              <a:t>AD 1900</a:t>
            </a:r>
            <a:endParaRPr lang="en-US" sz="3200"/>
          </a:p>
        </p:txBody>
      </p:sp>
      <p:sp>
        <p:nvSpPr>
          <p:cNvPr id="34824" name="Text Box 8"/>
          <p:cNvSpPr txBox="1">
            <a:spLocks noChangeArrowheads="1"/>
          </p:cNvSpPr>
          <p:nvPr/>
        </p:nvSpPr>
        <p:spPr bwMode="auto">
          <a:xfrm>
            <a:off x="517525" y="6232525"/>
            <a:ext cx="7940675" cy="336550"/>
          </a:xfrm>
          <a:prstGeom prst="rect">
            <a:avLst/>
          </a:prstGeom>
          <a:noFill/>
          <a:ln w="9525">
            <a:noFill/>
            <a:miter lim="800000"/>
            <a:headEnd/>
            <a:tailEnd/>
          </a:ln>
          <a:effectLst/>
        </p:spPr>
        <p:txBody>
          <a:bodyPr>
            <a:spAutoFit/>
          </a:bodyPr>
          <a:lstStyle/>
          <a:p>
            <a:endParaRPr lang="en-US"/>
          </a:p>
        </p:txBody>
      </p:sp>
      <p:sp>
        <p:nvSpPr>
          <p:cNvPr id="34825" name="Text Box 9"/>
          <p:cNvSpPr txBox="1">
            <a:spLocks noChangeArrowheads="1"/>
          </p:cNvSpPr>
          <p:nvPr/>
        </p:nvSpPr>
        <p:spPr bwMode="auto">
          <a:xfrm>
            <a:off x="381000" y="4343400"/>
            <a:ext cx="4419600" cy="1069975"/>
          </a:xfrm>
          <a:prstGeom prst="rect">
            <a:avLst/>
          </a:prstGeom>
          <a:noFill/>
          <a:ln w="9525">
            <a:noFill/>
            <a:miter lim="800000"/>
            <a:headEnd/>
            <a:tailEnd/>
          </a:ln>
          <a:effectLst/>
        </p:spPr>
        <p:txBody>
          <a:bodyPr>
            <a:spAutoFit/>
          </a:bodyPr>
          <a:lstStyle/>
          <a:p>
            <a:pPr marL="912813" indent="-912813"/>
            <a:r>
              <a:rPr lang="en-US">
                <a:solidFill>
                  <a:schemeClr val="bg1"/>
                </a:solidFill>
              </a:rPr>
              <a:t>Fig. 2-3:  The ecumene, or the portion of the earth with permanent human settlement, has expanded to cover most of the world’s land area.</a:t>
            </a:r>
          </a:p>
        </p:txBody>
      </p:sp>
      <p:pic>
        <p:nvPicPr>
          <p:cNvPr id="34832" name="Picture 16"/>
          <p:cNvPicPr>
            <a:picLocks noGrp="1" noChangeAspect="1" noChangeArrowheads="1"/>
          </p:cNvPicPr>
          <p:nvPr>
            <p:ph sz="quarter" idx="2"/>
          </p:nvPr>
        </p:nvPicPr>
        <p:blipFill>
          <a:blip r:embed="rId2" cstate="print"/>
          <a:srcRect/>
          <a:stretch>
            <a:fillRect/>
          </a:stretch>
        </p:blipFill>
        <p:spPr>
          <a:xfrm>
            <a:off x="5432425" y="304800"/>
            <a:ext cx="3025775" cy="6324600"/>
          </a:xfrm>
        </p:spPr>
      </p:pic>
    </p:spTree>
  </p:cSld>
  <p:clrMapOvr>
    <a:masterClrMapping/>
  </p:clrMapOvr>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600" b="0" i="0" u="none" strike="noStrike" cap="none" normalizeH="0" baseline="0" smtClean="0">
            <a:ln>
              <a:noFill/>
            </a:ln>
            <a:solidFill>
              <a:schemeClr val="accent2"/>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600" b="0" i="0" u="none" strike="noStrike" cap="none" normalizeH="0" baseline="0" smtClean="0">
            <a:ln>
              <a:noFill/>
            </a:ln>
            <a:solidFill>
              <a:schemeClr val="accent2"/>
            </a:solidFill>
            <a:effectLst/>
            <a:latin typeface="Arial" pitchFamily="34"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2741</TotalTime>
  <Words>1208</Words>
  <Application>Microsoft Office PowerPoint</Application>
  <PresentationFormat>On-screen Show (4:3)</PresentationFormat>
  <Paragraphs>127</Paragraphs>
  <Slides>48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48</vt:i4>
      </vt:variant>
    </vt:vector>
  </HeadingPairs>
  <TitlesOfParts>
    <vt:vector size="52" baseType="lpstr">
      <vt:lpstr>Arial</vt:lpstr>
      <vt:lpstr>ArialMT</vt:lpstr>
      <vt:lpstr>Times</vt:lpstr>
      <vt:lpstr>Blank Presentation</vt:lpstr>
      <vt:lpstr>Chapter Two</vt:lpstr>
      <vt:lpstr>Distribution of World Population</vt:lpstr>
      <vt:lpstr>PowerPoint Presentation</vt:lpstr>
      <vt:lpstr>PowerPoint Presentation</vt:lpstr>
      <vt:lpstr>World Population Cartogram</vt:lpstr>
      <vt:lpstr>World Population Distribution &amp; Climate Zones</vt:lpstr>
      <vt:lpstr>World Population Density</vt:lpstr>
      <vt:lpstr>Climate Zones (simplified)</vt:lpstr>
      <vt:lpstr>Expansion of the Ecumene  5000 BC -  AD 1900</vt:lpstr>
      <vt:lpstr>Ecumene, 5000 B.C.</vt:lpstr>
      <vt:lpstr>Ecumene, A.D. 1</vt:lpstr>
      <vt:lpstr>Ecumene, A.D.1500</vt:lpstr>
      <vt:lpstr>Ecumene, A.D.1900</vt:lpstr>
      <vt:lpstr>Arithmetic Population Density</vt:lpstr>
      <vt:lpstr>Physiological Density</vt:lpstr>
      <vt:lpstr>Measures of Population Density</vt:lpstr>
      <vt:lpstr>Distribution of World Population Growth</vt:lpstr>
      <vt:lpstr>World Population Growth 1950 - 2005</vt:lpstr>
      <vt:lpstr>Natural Increase Rates</vt:lpstr>
      <vt:lpstr>Crude Birth Rates</vt:lpstr>
      <vt:lpstr>Total Fertility Rates</vt:lpstr>
      <vt:lpstr>Infant Mortality Rates</vt:lpstr>
      <vt:lpstr>Life Expectancy at birth</vt:lpstr>
      <vt:lpstr>Crude Death Rates</vt:lpstr>
      <vt:lpstr>Variations in Population Growth</vt:lpstr>
      <vt:lpstr>The Demographic Transition</vt:lpstr>
      <vt:lpstr>World Population &amp; Growth Rates, 400,000 BC - AD 2000</vt:lpstr>
      <vt:lpstr>Demographic Transition in England</vt:lpstr>
      <vt:lpstr>Percent of Population under 15</vt:lpstr>
      <vt:lpstr>PowerPoint Presentation</vt:lpstr>
      <vt:lpstr>Population Pyramids in U.S. cities </vt:lpstr>
      <vt:lpstr>Census taking in China</vt:lpstr>
      <vt:lpstr>Rapid Growth in Cape Verde </vt:lpstr>
      <vt:lpstr>Moderate Growth in Chile</vt:lpstr>
      <vt:lpstr>Low Growth in Denmark</vt:lpstr>
      <vt:lpstr>Will the World Face an Overpopulation Problem?</vt:lpstr>
      <vt:lpstr>Fuel Wood Collection in Mali</vt:lpstr>
      <vt:lpstr>Food &amp; Population, 1950-2000 Malthus vs. Actual Trends </vt:lpstr>
      <vt:lpstr>Crude Birth Rate Decline, 1980-2005</vt:lpstr>
      <vt:lpstr>Use of Family Planning</vt:lpstr>
      <vt:lpstr>Women Using Family Planning</vt:lpstr>
      <vt:lpstr>Family Planning Methods  used in three countries</vt:lpstr>
      <vt:lpstr>Promoting One-Child Policy in China</vt:lpstr>
      <vt:lpstr>Cholera in London, 1854</vt:lpstr>
      <vt:lpstr>Tuberculosis Death Rates</vt:lpstr>
      <vt:lpstr>Avian Flu, 2003 - 2006</vt:lpstr>
      <vt:lpstr>HIV/AIDS Prevalence Rates, 2005</vt:lpstr>
      <vt:lpstr>Retired Man in Russia</vt:lpstr>
    </vt:vector>
  </TitlesOfParts>
  <Company>University of Florida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One</dc:title>
  <dc:creator>Abe Goldman</dc:creator>
  <cp:lastModifiedBy>Flieger, Richard</cp:lastModifiedBy>
  <cp:revision>187</cp:revision>
  <dcterms:created xsi:type="dcterms:W3CDTF">2004-02-04T18:01:07Z</dcterms:created>
  <dcterms:modified xsi:type="dcterms:W3CDTF">2016-01-21T14:11:13Z</dcterms:modified>
</cp:coreProperties>
</file>